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256" r:id="rId2"/>
    <p:sldId id="276" r:id="rId3"/>
    <p:sldId id="275" r:id="rId4"/>
    <p:sldId id="284" r:id="rId5"/>
    <p:sldId id="285" r:id="rId6"/>
    <p:sldId id="342" r:id="rId7"/>
    <p:sldId id="343" r:id="rId8"/>
    <p:sldId id="288" r:id="rId9"/>
    <p:sldId id="291" r:id="rId10"/>
    <p:sldId id="289" r:id="rId11"/>
    <p:sldId id="290" r:id="rId12"/>
    <p:sldId id="259" r:id="rId13"/>
    <p:sldId id="260" r:id="rId14"/>
    <p:sldId id="264" r:id="rId15"/>
    <p:sldId id="344" r:id="rId16"/>
    <p:sldId id="345" r:id="rId17"/>
    <p:sldId id="273" r:id="rId18"/>
    <p:sldId id="274" r:id="rId19"/>
    <p:sldId id="355" r:id="rId20"/>
    <p:sldId id="278" r:id="rId21"/>
    <p:sldId id="279" r:id="rId22"/>
    <p:sldId id="277" r:id="rId23"/>
    <p:sldId id="296" r:id="rId24"/>
    <p:sldId id="280" r:id="rId25"/>
    <p:sldId id="301" r:id="rId26"/>
    <p:sldId id="283" r:id="rId27"/>
    <p:sldId id="302" r:id="rId28"/>
    <p:sldId id="281" r:id="rId29"/>
    <p:sldId id="346" r:id="rId30"/>
    <p:sldId id="314" r:id="rId31"/>
    <p:sldId id="315" r:id="rId32"/>
    <p:sldId id="336" r:id="rId33"/>
    <p:sldId id="337" r:id="rId34"/>
    <p:sldId id="307" r:id="rId35"/>
    <p:sldId id="308" r:id="rId36"/>
    <p:sldId id="309" r:id="rId37"/>
    <p:sldId id="306" r:id="rId38"/>
    <p:sldId id="310" r:id="rId39"/>
    <p:sldId id="311" r:id="rId40"/>
    <p:sldId id="312" r:id="rId41"/>
    <p:sldId id="313" r:id="rId42"/>
    <p:sldId id="339" r:id="rId43"/>
    <p:sldId id="354" r:id="rId44"/>
    <p:sldId id="356" r:id="rId45"/>
    <p:sldId id="359" r:id="rId46"/>
    <p:sldId id="360" r:id="rId47"/>
    <p:sldId id="362" r:id="rId48"/>
    <p:sldId id="363" r:id="rId49"/>
    <p:sldId id="347" r:id="rId50"/>
    <p:sldId id="372" r:id="rId51"/>
    <p:sldId id="375" r:id="rId52"/>
    <p:sldId id="374" r:id="rId53"/>
    <p:sldId id="325" r:id="rId54"/>
    <p:sldId id="334" r:id="rId55"/>
    <p:sldId id="373" r:id="rId56"/>
    <p:sldId id="376" r:id="rId57"/>
    <p:sldId id="282" r:id="rId58"/>
    <p:sldId id="371" r:id="rId59"/>
    <p:sldId id="350" r:id="rId60"/>
    <p:sldId id="364" r:id="rId61"/>
    <p:sldId id="351" r:id="rId62"/>
    <p:sldId id="352" r:id="rId63"/>
    <p:sldId id="353" r:id="rId64"/>
    <p:sldId id="365" r:id="rId65"/>
    <p:sldId id="369" r:id="rId66"/>
    <p:sldId id="368" r:id="rId67"/>
  </p:sldIdLst>
  <p:sldSz cx="6858000" cy="9906000" type="A4"/>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arsayılan Bölüm" id="{C76812D2-3A8A-4541-A0E5-C5DC0B92CEF3}">
          <p14:sldIdLst>
            <p14:sldId id="256"/>
            <p14:sldId id="276"/>
            <p14:sldId id="275"/>
            <p14:sldId id="284"/>
            <p14:sldId id="285"/>
            <p14:sldId id="342"/>
            <p14:sldId id="343"/>
            <p14:sldId id="288"/>
            <p14:sldId id="291"/>
            <p14:sldId id="289"/>
            <p14:sldId id="290"/>
            <p14:sldId id="259"/>
            <p14:sldId id="260"/>
            <p14:sldId id="264"/>
            <p14:sldId id="344"/>
            <p14:sldId id="345"/>
          </p14:sldIdLst>
        </p14:section>
        <p14:section name="Başlıksız Bölüm" id="{83182839-6840-4E5C-8CEA-0E6220882396}">
          <p14:sldIdLst>
            <p14:sldId id="273"/>
            <p14:sldId id="274"/>
            <p14:sldId id="355"/>
            <p14:sldId id="278"/>
            <p14:sldId id="279"/>
            <p14:sldId id="277"/>
            <p14:sldId id="296"/>
            <p14:sldId id="280"/>
            <p14:sldId id="301"/>
            <p14:sldId id="283"/>
            <p14:sldId id="302"/>
            <p14:sldId id="281"/>
            <p14:sldId id="346"/>
            <p14:sldId id="314"/>
            <p14:sldId id="315"/>
            <p14:sldId id="336"/>
            <p14:sldId id="337"/>
            <p14:sldId id="307"/>
            <p14:sldId id="308"/>
            <p14:sldId id="309"/>
            <p14:sldId id="306"/>
            <p14:sldId id="310"/>
            <p14:sldId id="311"/>
            <p14:sldId id="312"/>
            <p14:sldId id="313"/>
            <p14:sldId id="339"/>
            <p14:sldId id="354"/>
            <p14:sldId id="356"/>
            <p14:sldId id="359"/>
            <p14:sldId id="360"/>
            <p14:sldId id="362"/>
            <p14:sldId id="363"/>
            <p14:sldId id="347"/>
            <p14:sldId id="372"/>
            <p14:sldId id="375"/>
            <p14:sldId id="374"/>
            <p14:sldId id="325"/>
            <p14:sldId id="334"/>
            <p14:sldId id="373"/>
            <p14:sldId id="376"/>
            <p14:sldId id="282"/>
            <p14:sldId id="371"/>
            <p14:sldId id="350"/>
            <p14:sldId id="364"/>
            <p14:sldId id="351"/>
            <p14:sldId id="352"/>
            <p14:sldId id="353"/>
            <p14:sldId id="365"/>
            <p14:sldId id="369"/>
            <p14:sldId id="368"/>
          </p14:sldIdLst>
        </p14:section>
      </p14:sectionLst>
    </p:ex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DC96"/>
    <a:srgbClr val="F0F43A"/>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p:cViewPr varScale="1">
        <p:scale>
          <a:sx n="63" d="100"/>
          <a:sy n="63" d="100"/>
        </p:scale>
        <p:origin x="2458" y="72"/>
      </p:cViewPr>
      <p:guideLst>
        <p:guide orient="horz" pos="3120"/>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rts/_rels/chart1.xml.rels><?xml version="1.0" encoding="UTF-8" standalone="yes"?>
<Relationships xmlns="http://schemas.openxmlformats.org/package/2006/relationships"><Relationship Id="rId3" Type="http://schemas.openxmlformats.org/officeDocument/2006/relationships/oleObject" Target="file:///C:\Users\ay&#351;e\Desktop\Dan&#305;&#351;manl&#305;k\Kahya%20Resort%20Hotel%20GSTC%203.%20A&#351;ama\Yeni%20Dosyalar\PERSONEL%20L&#304;STELER&#304;-%20DETAYLI.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kalite\Desktop\2025%20S&#220;RD&#220;R&#220;LEB&#304;L&#304;R%20TUR&#304;ZM\T&#220;KET&#304;MLER\EnerjiDogalgazYakit-Sarfiyati.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kalite\Desktop\2025%20S&#220;RD&#220;R&#220;LEB&#304;L&#304;R%20TUR&#304;ZM\T&#220;KET&#304;MLER\EnerjiDogalgazYakit-Sarfiyati.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kalite\Desktop\2025%20S&#220;RD&#220;R&#220;LEB&#304;L&#304;R%20TUR&#304;ZM\T&#220;KET&#304;MLER\EnerjiDogalgazYakit-Sarfiyati.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kalite\Desktop\2025%20S&#220;RD&#220;R&#220;LEB&#304;L&#304;R%20TUR&#304;ZM\T&#220;KET&#304;MLER\EnerjiDogalgazYakit-Sarfiyati.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kalite\Desktop\2025%20S&#220;RD&#220;R&#220;LEB&#304;L&#304;R%20TUR&#304;ZM\T&#220;KET&#304;MLER\Su%20Sarfiyati%20Takip%20Tablosu.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C:\Users\kalite\Desktop\2025%20S&#220;RD&#220;R&#220;LEB&#304;L&#304;R%20TUR&#304;ZM\T&#220;KET&#304;MLER\Su%20Sarfiyati%20Takip%20Tablosu.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C:\Users\kalite\Desktop\2025%20S&#220;RD&#220;R&#220;LEB&#304;L&#304;R%20TUR&#304;ZM\T&#220;KET&#304;MLER\Atik-Takip-Tablosu.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C:\Users\kalite\Desktop\2025%20S&#220;RD&#220;R&#220;LEB&#304;L&#304;R%20TUR&#304;ZM\T&#220;KET&#304;MLER\Atik-Takip-Tablosu.xlsx" TargetMode="External"/><Relationship Id="rId2" Type="http://schemas.microsoft.com/office/2011/relationships/chartColorStyle" Target="colors9.xml"/><Relationship Id="rId1" Type="http://schemas.microsoft.com/office/2011/relationships/chartStyle" Target="style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7"/>
    </mc:Choice>
    <mc:Fallback>
      <c:style val="7"/>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tr-TR" dirty="0">
                <a:solidFill>
                  <a:schemeClr val="accent2"/>
                </a:solidFill>
              </a:rPr>
              <a:t>ÇALIŞAN</a:t>
            </a:r>
            <a:r>
              <a:rPr lang="tr-TR" baseline="0" dirty="0">
                <a:solidFill>
                  <a:schemeClr val="accent2"/>
                </a:solidFill>
              </a:rPr>
              <a:t> PERSONEL </a:t>
            </a:r>
            <a:r>
              <a:rPr lang="tr-TR" dirty="0">
                <a:solidFill>
                  <a:schemeClr val="accent2"/>
                </a:solidFill>
              </a:rPr>
              <a:t>İSTİHDAM ORANLARI</a:t>
            </a: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tr-TR"/>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0831009608057689"/>
          <c:y val="0.35986212486385105"/>
          <c:w val="0.82460898561613905"/>
          <c:h val="0.63373235044676013"/>
        </c:manualLayout>
      </c:layout>
      <c:pie3DChart>
        <c:varyColors val="1"/>
        <c:ser>
          <c:idx val="0"/>
          <c:order val="0"/>
          <c:dPt>
            <c:idx val="0"/>
            <c:bubble3D val="0"/>
            <c:spPr>
              <a:solidFill>
                <a:schemeClr val="accent5">
                  <a:tint val="77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3F02-4E91-A612-7EFE54A206A1}"/>
              </c:ext>
            </c:extLst>
          </c:dPt>
          <c:dPt>
            <c:idx val="1"/>
            <c:bubble3D val="0"/>
            <c:spPr>
              <a:solidFill>
                <a:schemeClr val="accent5">
                  <a:shade val="76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3F02-4E91-A612-7EFE54A206A1}"/>
              </c:ext>
            </c:extLst>
          </c:dPt>
          <c:dLbls>
            <c:dLbl>
              <c:idx val="0"/>
              <c:layout>
                <c:manualLayout>
                  <c:x val="-2.0614588888646496E-2"/>
                  <c:y val="-0.14051010168896538"/>
                </c:manualLayout>
              </c:layout>
              <c:tx>
                <c:rich>
                  <a:bodyPr rot="0" spcFirstLastPara="1" vertOverflow="ellipsis" vert="horz" wrap="square" lIns="38100" tIns="19050" rIns="38100" bIns="19050" anchor="ctr" anchorCtr="1">
                    <a:noAutofit/>
                  </a:bodyPr>
                  <a:lstStyle/>
                  <a:p>
                    <a:pPr>
                      <a:defRPr sz="1600" b="1" i="0" u="none" strike="noStrike" kern="1200" spc="0" baseline="0">
                        <a:solidFill>
                          <a:schemeClr val="accent5"/>
                        </a:solidFill>
                        <a:latin typeface="+mn-lt"/>
                        <a:ea typeface="+mn-ea"/>
                        <a:cs typeface="+mn-cs"/>
                      </a:defRPr>
                    </a:pPr>
                    <a:r>
                      <a:rPr lang="en-US" sz="1800" baseline="0" dirty="0">
                        <a:solidFill>
                          <a:schemeClr val="tx1"/>
                        </a:solidFill>
                      </a:rPr>
                      <a:t>YEREL İSTİHDAM </a:t>
                    </a:r>
                  </a:p>
                  <a:p>
                    <a:pPr>
                      <a:defRPr sz="1600">
                        <a:solidFill>
                          <a:schemeClr val="accent5"/>
                        </a:solidFill>
                      </a:defRPr>
                    </a:pPr>
                    <a:r>
                      <a:rPr lang="en-US" sz="1800" baseline="0" dirty="0">
                        <a:solidFill>
                          <a:schemeClr val="tx1"/>
                        </a:solidFill>
                      </a:rPr>
                      <a:t>% 50</a:t>
                    </a:r>
                  </a:p>
                </c:rich>
              </c:tx>
              <c:spPr>
                <a:noFill/>
                <a:ln>
                  <a:noFill/>
                </a:ln>
                <a:effectLst/>
              </c:spPr>
              <c:txPr>
                <a:bodyPr rot="0" spcFirstLastPara="1" vertOverflow="ellipsis" vert="horz" wrap="square" lIns="38100" tIns="19050" rIns="38100" bIns="19050" anchor="ctr" anchorCtr="1">
                  <a:noAutofit/>
                </a:bodyPr>
                <a:lstStyle/>
                <a:p>
                  <a:pPr>
                    <a:defRPr sz="1600" b="1" i="0" u="none" strike="noStrike" kern="1200" spc="0" baseline="0">
                      <a:solidFill>
                        <a:schemeClr val="accent5"/>
                      </a:solidFill>
                      <a:latin typeface="+mn-lt"/>
                      <a:ea typeface="+mn-ea"/>
                      <a:cs typeface="+mn-cs"/>
                    </a:defRPr>
                  </a:pPr>
                  <a:endParaRPr lang="tr-TR"/>
                </a:p>
              </c:txPr>
              <c:dLblPos val="bestFit"/>
              <c:showLegendKey val="0"/>
              <c:showVal val="1"/>
              <c:showCatName val="1"/>
              <c:showSerName val="0"/>
              <c:showPercent val="0"/>
              <c:showBubbleSize val="0"/>
              <c:extLst>
                <c:ext xmlns:c15="http://schemas.microsoft.com/office/drawing/2012/chart" uri="{CE6537A1-D6FC-4f65-9D91-7224C49458BB}">
                  <c15:layout>
                    <c:manualLayout>
                      <c:w val="0.33029152419364582"/>
                      <c:h val="0.33241641405441308"/>
                    </c:manualLayout>
                  </c15:layout>
                  <c15:showDataLabelsRange val="0"/>
                </c:ext>
                <c:ext xmlns:c16="http://schemas.microsoft.com/office/drawing/2014/chart" uri="{C3380CC4-5D6E-409C-BE32-E72D297353CC}">
                  <c16:uniqueId val="{00000001-3F02-4E91-A612-7EFE54A206A1}"/>
                </c:ext>
              </c:extLst>
            </c:dLbl>
            <c:dLbl>
              <c:idx val="1"/>
              <c:layout>
                <c:manualLayout>
                  <c:x val="9.0177554193553856E-8"/>
                  <c:y val="9.2485562981312761E-2"/>
                </c:manualLayout>
              </c:layout>
              <c:tx>
                <c:rich>
                  <a:bodyPr rot="0" spcFirstLastPara="1" vertOverflow="ellipsis" vert="horz" wrap="square" lIns="38100" tIns="19050" rIns="38100" bIns="19050" anchor="ctr" anchorCtr="1">
                    <a:noAutofit/>
                  </a:bodyPr>
                  <a:lstStyle/>
                  <a:p>
                    <a:pPr>
                      <a:defRPr sz="1330" b="1" i="0" u="none" strike="noStrike" kern="1200" spc="0" baseline="0">
                        <a:solidFill>
                          <a:schemeClr val="accent5"/>
                        </a:solidFill>
                        <a:latin typeface="+mn-lt"/>
                        <a:ea typeface="+mn-ea"/>
                        <a:cs typeface="+mn-cs"/>
                      </a:defRPr>
                    </a:pPr>
                    <a:r>
                      <a:rPr lang="en-US" sz="1800" dirty="0">
                        <a:solidFill>
                          <a:schemeClr val="tx1"/>
                        </a:solidFill>
                      </a:rPr>
                      <a:t>YEREL</a:t>
                    </a:r>
                    <a:r>
                      <a:rPr lang="en-US" sz="1800" baseline="0" dirty="0">
                        <a:solidFill>
                          <a:schemeClr val="tx1"/>
                        </a:solidFill>
                      </a:rPr>
                      <a:t> OLMAYAN İSTİHDAM</a:t>
                    </a:r>
                  </a:p>
                  <a:p>
                    <a:pPr>
                      <a:defRPr>
                        <a:solidFill>
                          <a:schemeClr val="accent5"/>
                        </a:solidFill>
                      </a:defRPr>
                    </a:pPr>
                    <a:r>
                      <a:rPr lang="en-US" sz="1800" dirty="0">
                        <a:solidFill>
                          <a:schemeClr val="tx1"/>
                        </a:solidFill>
                      </a:rPr>
                      <a:t> % 50</a:t>
                    </a:r>
                  </a:p>
                </c:rich>
              </c:tx>
              <c:spPr>
                <a:noFill/>
                <a:ln>
                  <a:noFill/>
                </a:ln>
                <a:effectLst/>
              </c:spPr>
              <c:txPr>
                <a:bodyPr rot="0" spcFirstLastPara="1" vertOverflow="ellipsis" vert="horz" wrap="square" lIns="38100" tIns="19050" rIns="38100" bIns="19050" anchor="ctr" anchorCtr="1">
                  <a:noAutofit/>
                </a:bodyPr>
                <a:lstStyle/>
                <a:p>
                  <a:pPr>
                    <a:defRPr sz="1330" b="1" i="0" u="none" strike="noStrike" kern="1200" spc="0" baseline="0">
                      <a:solidFill>
                        <a:schemeClr val="accent5"/>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32591665032949974"/>
                      <c:h val="0.35148828835553786"/>
                    </c:manualLayout>
                  </c15:layout>
                  <c15:showDataLabelsRange val="0"/>
                </c:ext>
                <c:ext xmlns:c16="http://schemas.microsoft.com/office/drawing/2014/chart" uri="{C3380CC4-5D6E-409C-BE32-E72D297353CC}">
                  <c16:uniqueId val="{00000003-3F02-4E91-A612-7EFE54A206A1}"/>
                </c:ext>
              </c:extLst>
            </c:dLbl>
            <c:spPr>
              <a:noFill/>
              <a:ln>
                <a:noFill/>
              </a:ln>
              <a:effectLst/>
            </c:sp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'[PERSONEL LİSTELERİ- DETAYLI.xlsx]lojmancı - evci'!$B$14:$C$14</c:f>
              <c:strCache>
                <c:ptCount val="2"/>
                <c:pt idx="0">
                  <c:v>Yerel Olmayan İstihdam</c:v>
                </c:pt>
                <c:pt idx="1">
                  <c:v>Yerel İstihdam </c:v>
                </c:pt>
              </c:strCache>
            </c:strRef>
          </c:cat>
          <c:val>
            <c:numRef>
              <c:f>'[PERSONEL LİSTELERİ- DETAYLI.xlsx]lojmancı - evci'!$B$15:$C$15</c:f>
              <c:numCache>
                <c:formatCode>0.00%</c:formatCode>
                <c:ptCount val="2"/>
                <c:pt idx="0">
                  <c:v>0.45751633986928103</c:v>
                </c:pt>
                <c:pt idx="1">
                  <c:v>0.54248366013071891</c:v>
                </c:pt>
              </c:numCache>
            </c:numRef>
          </c:val>
          <c:extLst>
            <c:ext xmlns:c16="http://schemas.microsoft.com/office/drawing/2014/chart" uri="{C3380CC4-5D6E-409C-BE32-E72D297353CC}">
              <c16:uniqueId val="{00000004-3F02-4E91-A612-7EFE54A206A1}"/>
            </c:ext>
          </c:extLst>
        </c:ser>
        <c:dLbls>
          <c:dLblPos val="outEnd"/>
          <c:showLegendKey val="0"/>
          <c:showVal val="0"/>
          <c:showCatName val="1"/>
          <c:showSerName val="0"/>
          <c:showPercent val="0"/>
          <c:showBubbleSize val="0"/>
          <c:showLeaderLines val="1"/>
        </c:dLbls>
      </c:pie3DChart>
      <c:spPr>
        <a:noFill/>
        <a:ln>
          <a:noFill/>
        </a:ln>
        <a:effectLst/>
      </c:spPr>
    </c:plotArea>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tr-TR" sz="1400" b="0" i="0" u="none" strike="noStrike" kern="1200" spc="0" baseline="0" dirty="0">
                <a:solidFill>
                  <a:prstClr val="black">
                    <a:lumMod val="65000"/>
                    <a:lumOff val="35000"/>
                  </a:prstClr>
                </a:solidFill>
              </a:rPr>
              <a:t>2024-2025 Elektrik Tüketimi (kWh)</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v>2024</c:v>
          </c:tx>
          <c:spPr>
            <a:solidFill>
              <a:schemeClr val="accent1"/>
            </a:solidFill>
            <a:ln>
              <a:noFill/>
            </a:ln>
            <a:effectLst/>
          </c:spPr>
          <c:invertIfNegative val="0"/>
          <c:cat>
            <c:strRef>
              <c:f>'grafik 24-25'!$C$3:$N$3</c:f>
              <c:strCache>
                <c:ptCount val="12"/>
                <c:pt idx="0">
                  <c:v>ocak</c:v>
                </c:pt>
                <c:pt idx="1">
                  <c:v>şubat</c:v>
                </c:pt>
                <c:pt idx="2">
                  <c:v>mart</c:v>
                </c:pt>
                <c:pt idx="3">
                  <c:v>nisan</c:v>
                </c:pt>
                <c:pt idx="4">
                  <c:v>mayıs</c:v>
                </c:pt>
                <c:pt idx="5">
                  <c:v>haziran</c:v>
                </c:pt>
                <c:pt idx="6">
                  <c:v>temmuz</c:v>
                </c:pt>
                <c:pt idx="7">
                  <c:v>ağustos</c:v>
                </c:pt>
                <c:pt idx="8">
                  <c:v>eylül</c:v>
                </c:pt>
                <c:pt idx="9">
                  <c:v>ekim</c:v>
                </c:pt>
                <c:pt idx="10">
                  <c:v>kasım</c:v>
                </c:pt>
                <c:pt idx="11">
                  <c:v>aralık</c:v>
                </c:pt>
              </c:strCache>
            </c:strRef>
          </c:cat>
          <c:val>
            <c:numRef>
              <c:f>'grafik 24-25'!$C$4:$N$4</c:f>
              <c:numCache>
                <c:formatCode>General</c:formatCode>
                <c:ptCount val="12"/>
                <c:pt idx="0">
                  <c:v>14971.95</c:v>
                </c:pt>
                <c:pt idx="1">
                  <c:v>29737.57</c:v>
                </c:pt>
                <c:pt idx="2">
                  <c:v>46500.3</c:v>
                </c:pt>
                <c:pt idx="3">
                  <c:v>92967.52</c:v>
                </c:pt>
                <c:pt idx="4">
                  <c:v>241438.05</c:v>
                </c:pt>
                <c:pt idx="5">
                  <c:v>258046.42499999999</c:v>
                </c:pt>
                <c:pt idx="6">
                  <c:v>319690.34999999998</c:v>
                </c:pt>
                <c:pt idx="7">
                  <c:v>331509.15000000002</c:v>
                </c:pt>
                <c:pt idx="8">
                  <c:v>270841.71999999997</c:v>
                </c:pt>
                <c:pt idx="9">
                  <c:v>167540.62</c:v>
                </c:pt>
                <c:pt idx="10">
                  <c:v>16074.45</c:v>
                </c:pt>
                <c:pt idx="11">
                  <c:v>14994</c:v>
                </c:pt>
              </c:numCache>
            </c:numRef>
          </c:val>
          <c:extLst>
            <c:ext xmlns:c16="http://schemas.microsoft.com/office/drawing/2014/chart" uri="{C3380CC4-5D6E-409C-BE32-E72D297353CC}">
              <c16:uniqueId val="{00000000-E125-41E7-B8E6-BF776C5B22AD}"/>
            </c:ext>
          </c:extLst>
        </c:ser>
        <c:ser>
          <c:idx val="1"/>
          <c:order val="1"/>
          <c:tx>
            <c:v>2025</c:v>
          </c:tx>
          <c:spPr>
            <a:solidFill>
              <a:schemeClr val="accent2"/>
            </a:solidFill>
            <a:ln>
              <a:noFill/>
            </a:ln>
            <a:effectLst/>
          </c:spPr>
          <c:invertIfNegative val="0"/>
          <c:cat>
            <c:strRef>
              <c:f>'grafik 24-25'!$C$3:$N$3</c:f>
              <c:strCache>
                <c:ptCount val="12"/>
                <c:pt idx="0">
                  <c:v>ocak</c:v>
                </c:pt>
                <c:pt idx="1">
                  <c:v>şubat</c:v>
                </c:pt>
                <c:pt idx="2">
                  <c:v>mart</c:v>
                </c:pt>
                <c:pt idx="3">
                  <c:v>nisan</c:v>
                </c:pt>
                <c:pt idx="4">
                  <c:v>mayıs</c:v>
                </c:pt>
                <c:pt idx="5">
                  <c:v>haziran</c:v>
                </c:pt>
                <c:pt idx="6">
                  <c:v>temmuz</c:v>
                </c:pt>
                <c:pt idx="7">
                  <c:v>ağustos</c:v>
                </c:pt>
                <c:pt idx="8">
                  <c:v>eylül</c:v>
                </c:pt>
                <c:pt idx="9">
                  <c:v>ekim</c:v>
                </c:pt>
                <c:pt idx="10">
                  <c:v>kasım</c:v>
                </c:pt>
                <c:pt idx="11">
                  <c:v>aralık</c:v>
                </c:pt>
              </c:strCache>
            </c:strRef>
          </c:cat>
          <c:val>
            <c:numRef>
              <c:f>'grafik 24-25'!$C$5:$N$5</c:f>
              <c:numCache>
                <c:formatCode>General</c:formatCode>
                <c:ptCount val="12"/>
                <c:pt idx="0">
                  <c:v>15605.1</c:v>
                </c:pt>
                <c:pt idx="1">
                  <c:v>17326</c:v>
                </c:pt>
                <c:pt idx="2">
                  <c:v>19567</c:v>
                </c:pt>
                <c:pt idx="3">
                  <c:v>47577</c:v>
                </c:pt>
                <c:pt idx="4">
                  <c:v>150829</c:v>
                </c:pt>
                <c:pt idx="5">
                  <c:v>219762</c:v>
                </c:pt>
                <c:pt idx="6">
                  <c:v>292913</c:v>
                </c:pt>
                <c:pt idx="7">
                  <c:v>331156</c:v>
                </c:pt>
                <c:pt idx="8">
                  <c:v>264036</c:v>
                </c:pt>
                <c:pt idx="9">
                  <c:v>167721</c:v>
                </c:pt>
                <c:pt idx="10">
                  <c:v>20697</c:v>
                </c:pt>
                <c:pt idx="11">
                  <c:v>17953</c:v>
                </c:pt>
              </c:numCache>
            </c:numRef>
          </c:val>
          <c:extLst>
            <c:ext xmlns:c16="http://schemas.microsoft.com/office/drawing/2014/chart" uri="{C3380CC4-5D6E-409C-BE32-E72D297353CC}">
              <c16:uniqueId val="{00000001-E125-41E7-B8E6-BF776C5B22AD}"/>
            </c:ext>
          </c:extLst>
        </c:ser>
        <c:dLbls>
          <c:showLegendKey val="0"/>
          <c:showVal val="0"/>
          <c:showCatName val="0"/>
          <c:showSerName val="0"/>
          <c:showPercent val="0"/>
          <c:showBubbleSize val="0"/>
        </c:dLbls>
        <c:gapWidth val="219"/>
        <c:overlap val="-27"/>
        <c:axId val="1656698975"/>
        <c:axId val="1656698495"/>
      </c:barChart>
      <c:catAx>
        <c:axId val="165669897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1656698495"/>
        <c:crosses val="autoZero"/>
        <c:auto val="1"/>
        <c:lblAlgn val="ctr"/>
        <c:lblOffset val="100"/>
        <c:noMultiLvlLbl val="0"/>
      </c:catAx>
      <c:valAx>
        <c:axId val="1656698495"/>
        <c:scaling>
          <c:orientation val="minMax"/>
        </c:scaling>
        <c:delete val="1"/>
        <c:axPos val="l"/>
        <c:numFmt formatCode="General" sourceLinked="1"/>
        <c:majorTickMark val="none"/>
        <c:minorTickMark val="none"/>
        <c:tickLblPos val="nextTo"/>
        <c:crossAx val="165669897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tr-TR" sz="1400" b="0" i="0" u="none" strike="noStrike" kern="1200" spc="0" baseline="0" dirty="0">
                <a:solidFill>
                  <a:prstClr val="black">
                    <a:lumMod val="65000"/>
                    <a:lumOff val="35000"/>
                  </a:prstClr>
                </a:solidFill>
              </a:rPr>
              <a:t>2024-2025 Kişi Başı Elektrik Tüketimi (kWh)</a:t>
            </a:r>
          </a:p>
          <a:p>
            <a:pPr>
              <a:defRPr/>
            </a:pPr>
            <a:endParaRPr lang="tr-TR"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v>2024</c:v>
          </c:tx>
          <c:spPr>
            <a:solidFill>
              <a:schemeClr val="accent1"/>
            </a:solidFill>
            <a:ln>
              <a:noFill/>
            </a:ln>
            <a:effectLst/>
          </c:spPr>
          <c:invertIfNegative val="0"/>
          <c:cat>
            <c:strRef>
              <c:f>'grafik 24-25'!$H$8:$M$8</c:f>
              <c:strCache>
                <c:ptCount val="6"/>
                <c:pt idx="0">
                  <c:v>mayıs</c:v>
                </c:pt>
                <c:pt idx="1">
                  <c:v>haziran</c:v>
                </c:pt>
                <c:pt idx="2">
                  <c:v>temmuz</c:v>
                </c:pt>
                <c:pt idx="3">
                  <c:v>ağustos</c:v>
                </c:pt>
                <c:pt idx="4">
                  <c:v>eylül</c:v>
                </c:pt>
                <c:pt idx="5">
                  <c:v>ekim</c:v>
                </c:pt>
              </c:strCache>
              <c:extLst/>
            </c:strRef>
          </c:cat>
          <c:val>
            <c:numRef>
              <c:f>'grafik 24-25'!$H$9:$M$9</c:f>
              <c:numCache>
                <c:formatCode>General</c:formatCode>
                <c:ptCount val="6"/>
                <c:pt idx="0">
                  <c:v>37.914266645728638</c:v>
                </c:pt>
                <c:pt idx="1">
                  <c:v>20.199328767123287</c:v>
                </c:pt>
                <c:pt idx="2">
                  <c:v>20.558864951768488</c:v>
                </c:pt>
                <c:pt idx="3">
                  <c:v>17.717340067340068</c:v>
                </c:pt>
                <c:pt idx="4">
                  <c:v>15.679154799120063</c:v>
                </c:pt>
                <c:pt idx="5">
                  <c:v>22.751306355241717</c:v>
                </c:pt>
              </c:numCache>
              <c:extLst/>
            </c:numRef>
          </c:val>
          <c:extLst>
            <c:ext xmlns:c16="http://schemas.microsoft.com/office/drawing/2014/chart" uri="{C3380CC4-5D6E-409C-BE32-E72D297353CC}">
              <c16:uniqueId val="{00000000-226D-444C-B5DC-8EA613A81FE2}"/>
            </c:ext>
          </c:extLst>
        </c:ser>
        <c:ser>
          <c:idx val="1"/>
          <c:order val="1"/>
          <c:tx>
            <c:v>2025</c:v>
          </c:tx>
          <c:spPr>
            <a:solidFill>
              <a:schemeClr val="accent2"/>
            </a:solidFill>
            <a:ln>
              <a:noFill/>
            </a:ln>
            <a:effectLst/>
          </c:spPr>
          <c:invertIfNegative val="0"/>
          <c:cat>
            <c:strRef>
              <c:f>'grafik 24-25'!$H$8:$M$8</c:f>
              <c:strCache>
                <c:ptCount val="6"/>
                <c:pt idx="0">
                  <c:v>mayıs</c:v>
                </c:pt>
                <c:pt idx="1">
                  <c:v>haziran</c:v>
                </c:pt>
                <c:pt idx="2">
                  <c:v>temmuz</c:v>
                </c:pt>
                <c:pt idx="3">
                  <c:v>ağustos</c:v>
                </c:pt>
                <c:pt idx="4">
                  <c:v>eylül</c:v>
                </c:pt>
                <c:pt idx="5">
                  <c:v>ekim</c:v>
                </c:pt>
              </c:strCache>
              <c:extLst/>
            </c:strRef>
          </c:cat>
          <c:val>
            <c:numRef>
              <c:f>'grafik 24-25'!$H$10:$M$10</c:f>
              <c:numCache>
                <c:formatCode>General</c:formatCode>
                <c:ptCount val="6"/>
                <c:pt idx="0">
                  <c:v>23.233056069008011</c:v>
                </c:pt>
                <c:pt idx="1">
                  <c:v>20.34644940283307</c:v>
                </c:pt>
                <c:pt idx="2">
                  <c:v>20.216233004348126</c:v>
                </c:pt>
                <c:pt idx="3">
                  <c:v>17.540971449758992</c:v>
                </c:pt>
                <c:pt idx="4">
                  <c:v>15.140547049716153</c:v>
                </c:pt>
                <c:pt idx="5">
                  <c:v>15.261237488626024</c:v>
                </c:pt>
              </c:numCache>
              <c:extLst/>
            </c:numRef>
          </c:val>
          <c:extLst>
            <c:ext xmlns:c16="http://schemas.microsoft.com/office/drawing/2014/chart" uri="{C3380CC4-5D6E-409C-BE32-E72D297353CC}">
              <c16:uniqueId val="{00000001-226D-444C-B5DC-8EA613A81FE2}"/>
            </c:ext>
          </c:extLst>
        </c:ser>
        <c:dLbls>
          <c:showLegendKey val="0"/>
          <c:showVal val="0"/>
          <c:showCatName val="0"/>
          <c:showSerName val="0"/>
          <c:showPercent val="0"/>
          <c:showBubbleSize val="0"/>
        </c:dLbls>
        <c:gapWidth val="219"/>
        <c:overlap val="-27"/>
        <c:axId val="1380693359"/>
        <c:axId val="1779158447"/>
      </c:barChart>
      <c:catAx>
        <c:axId val="13806933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1779158447"/>
        <c:crosses val="autoZero"/>
        <c:auto val="1"/>
        <c:lblAlgn val="ctr"/>
        <c:lblOffset val="100"/>
        <c:noMultiLvlLbl val="0"/>
      </c:catAx>
      <c:valAx>
        <c:axId val="1779158447"/>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38069335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r>
              <a:rPr lang="tr-TR" sz="1400" b="0" i="0" u="none" strike="noStrike" kern="1200" spc="0" baseline="0" dirty="0">
                <a:solidFill>
                  <a:prstClr val="black">
                    <a:lumMod val="65000"/>
                    <a:lumOff val="35000"/>
                  </a:prstClr>
                </a:solidFill>
              </a:rPr>
              <a:t>2024-2025 LNG Tüketimi (m3)</a:t>
            </a:r>
          </a:p>
          <a:p>
            <a:pPr marL="0" marR="0" lvl="0" indent="0" algn="ctr" defTabSz="914400" rtl="0" eaLnBrk="1" fontAlgn="auto" latinLnBrk="0" hangingPunct="1">
              <a:lnSpc>
                <a:spcPct val="100000"/>
              </a:lnSpc>
              <a:spcBef>
                <a:spcPts val="0"/>
              </a:spcBef>
              <a:spcAft>
                <a:spcPts val="0"/>
              </a:spcAft>
              <a:buClrTx/>
              <a:buSzTx/>
              <a:buFontTx/>
              <a:buNone/>
              <a:tabLst/>
              <a:defRPr>
                <a:solidFill>
                  <a:sysClr val="windowText" lastClr="000000">
                    <a:lumMod val="65000"/>
                    <a:lumOff val="35000"/>
                  </a:sysClr>
                </a:solidFill>
              </a:defRPr>
            </a:pPr>
            <a:endParaRPr lang="tr-TR"/>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endParaRPr lang="tr-TR"/>
        </a:p>
      </c:txPr>
    </c:title>
    <c:autoTitleDeleted val="0"/>
    <c:plotArea>
      <c:layout/>
      <c:barChart>
        <c:barDir val="col"/>
        <c:grouping val="clustered"/>
        <c:varyColors val="0"/>
        <c:ser>
          <c:idx val="0"/>
          <c:order val="0"/>
          <c:tx>
            <c:v>2024</c:v>
          </c:tx>
          <c:spPr>
            <a:solidFill>
              <a:schemeClr val="accent1"/>
            </a:solidFill>
            <a:ln>
              <a:noFill/>
            </a:ln>
            <a:effectLst/>
          </c:spPr>
          <c:invertIfNegative val="0"/>
          <c:cat>
            <c:strRef>
              <c:f>'grafik 24-25'!$D$51:$O$51</c:f>
              <c:strCache>
                <c:ptCount val="12"/>
                <c:pt idx="0">
                  <c:v>ocak</c:v>
                </c:pt>
                <c:pt idx="1">
                  <c:v>şubat</c:v>
                </c:pt>
                <c:pt idx="2">
                  <c:v>mart</c:v>
                </c:pt>
                <c:pt idx="3">
                  <c:v>nisan</c:v>
                </c:pt>
                <c:pt idx="4">
                  <c:v>mayıs</c:v>
                </c:pt>
                <c:pt idx="5">
                  <c:v>haziran</c:v>
                </c:pt>
                <c:pt idx="6">
                  <c:v>temmuz</c:v>
                </c:pt>
                <c:pt idx="7">
                  <c:v>ağustos</c:v>
                </c:pt>
                <c:pt idx="8">
                  <c:v>eylül</c:v>
                </c:pt>
                <c:pt idx="9">
                  <c:v>ekim</c:v>
                </c:pt>
                <c:pt idx="10">
                  <c:v>kasım</c:v>
                </c:pt>
                <c:pt idx="11">
                  <c:v>aralık</c:v>
                </c:pt>
              </c:strCache>
            </c:strRef>
          </c:cat>
          <c:val>
            <c:numRef>
              <c:f>'grafik 24-25'!$D$52:$O$52</c:f>
              <c:numCache>
                <c:formatCode>General</c:formatCode>
                <c:ptCount val="12"/>
                <c:pt idx="0">
                  <c:v>0</c:v>
                </c:pt>
                <c:pt idx="1">
                  <c:v>0</c:v>
                </c:pt>
                <c:pt idx="2">
                  <c:v>0</c:v>
                </c:pt>
                <c:pt idx="3">
                  <c:v>270</c:v>
                </c:pt>
                <c:pt idx="4">
                  <c:v>5459</c:v>
                </c:pt>
                <c:pt idx="5">
                  <c:v>5092</c:v>
                </c:pt>
                <c:pt idx="6">
                  <c:v>5428</c:v>
                </c:pt>
                <c:pt idx="7">
                  <c:v>5566</c:v>
                </c:pt>
                <c:pt idx="8">
                  <c:v>6041</c:v>
                </c:pt>
                <c:pt idx="9">
                  <c:v>5000</c:v>
                </c:pt>
                <c:pt idx="10">
                  <c:v>200</c:v>
                </c:pt>
                <c:pt idx="11">
                  <c:v>0</c:v>
                </c:pt>
              </c:numCache>
            </c:numRef>
          </c:val>
          <c:extLst>
            <c:ext xmlns:c16="http://schemas.microsoft.com/office/drawing/2014/chart" uri="{C3380CC4-5D6E-409C-BE32-E72D297353CC}">
              <c16:uniqueId val="{00000000-E6B9-4C11-A094-9EB826C7ABFB}"/>
            </c:ext>
          </c:extLst>
        </c:ser>
        <c:ser>
          <c:idx val="1"/>
          <c:order val="1"/>
          <c:tx>
            <c:v>2025</c:v>
          </c:tx>
          <c:spPr>
            <a:solidFill>
              <a:schemeClr val="accent2"/>
            </a:solidFill>
            <a:ln>
              <a:noFill/>
            </a:ln>
            <a:effectLst/>
          </c:spPr>
          <c:invertIfNegative val="0"/>
          <c:cat>
            <c:strRef>
              <c:f>'grafik 24-25'!$D$51:$O$51</c:f>
              <c:strCache>
                <c:ptCount val="12"/>
                <c:pt idx="0">
                  <c:v>ocak</c:v>
                </c:pt>
                <c:pt idx="1">
                  <c:v>şubat</c:v>
                </c:pt>
                <c:pt idx="2">
                  <c:v>mart</c:v>
                </c:pt>
                <c:pt idx="3">
                  <c:v>nisan</c:v>
                </c:pt>
                <c:pt idx="4">
                  <c:v>mayıs</c:v>
                </c:pt>
                <c:pt idx="5">
                  <c:v>haziran</c:v>
                </c:pt>
                <c:pt idx="6">
                  <c:v>temmuz</c:v>
                </c:pt>
                <c:pt idx="7">
                  <c:v>ağustos</c:v>
                </c:pt>
                <c:pt idx="8">
                  <c:v>eylül</c:v>
                </c:pt>
                <c:pt idx="9">
                  <c:v>ekim</c:v>
                </c:pt>
                <c:pt idx="10">
                  <c:v>kasım</c:v>
                </c:pt>
                <c:pt idx="11">
                  <c:v>aralık</c:v>
                </c:pt>
              </c:strCache>
            </c:strRef>
          </c:cat>
          <c:val>
            <c:numRef>
              <c:f>'grafik 24-25'!$D$53:$O$53</c:f>
              <c:numCache>
                <c:formatCode>General</c:formatCode>
                <c:ptCount val="12"/>
                <c:pt idx="0">
                  <c:v>0</c:v>
                </c:pt>
                <c:pt idx="1">
                  <c:v>0</c:v>
                </c:pt>
                <c:pt idx="2">
                  <c:v>0</c:v>
                </c:pt>
                <c:pt idx="3">
                  <c:v>446</c:v>
                </c:pt>
                <c:pt idx="4">
                  <c:v>3683</c:v>
                </c:pt>
                <c:pt idx="5">
                  <c:v>3058</c:v>
                </c:pt>
                <c:pt idx="6">
                  <c:v>3546</c:v>
                </c:pt>
                <c:pt idx="7">
                  <c:v>3832</c:v>
                </c:pt>
                <c:pt idx="8">
                  <c:v>4100</c:v>
                </c:pt>
                <c:pt idx="9">
                  <c:v>4711</c:v>
                </c:pt>
                <c:pt idx="10">
                  <c:v>350</c:v>
                </c:pt>
                <c:pt idx="11">
                  <c:v>130</c:v>
                </c:pt>
              </c:numCache>
            </c:numRef>
          </c:val>
          <c:extLst>
            <c:ext xmlns:c16="http://schemas.microsoft.com/office/drawing/2014/chart" uri="{C3380CC4-5D6E-409C-BE32-E72D297353CC}">
              <c16:uniqueId val="{00000001-E6B9-4C11-A094-9EB826C7ABFB}"/>
            </c:ext>
          </c:extLst>
        </c:ser>
        <c:dLbls>
          <c:showLegendKey val="0"/>
          <c:showVal val="0"/>
          <c:showCatName val="0"/>
          <c:showSerName val="0"/>
          <c:showPercent val="0"/>
          <c:showBubbleSize val="0"/>
        </c:dLbls>
        <c:gapWidth val="219"/>
        <c:overlap val="-27"/>
        <c:axId val="1785962111"/>
        <c:axId val="1785960191"/>
      </c:barChart>
      <c:catAx>
        <c:axId val="17859621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1785960191"/>
        <c:crosses val="autoZero"/>
        <c:auto val="1"/>
        <c:lblAlgn val="ctr"/>
        <c:lblOffset val="100"/>
        <c:noMultiLvlLbl val="0"/>
      </c:catAx>
      <c:valAx>
        <c:axId val="1785960191"/>
        <c:scaling>
          <c:orientation val="minMax"/>
        </c:scaling>
        <c:delete val="1"/>
        <c:axPos val="l"/>
        <c:numFmt formatCode="General" sourceLinked="1"/>
        <c:majorTickMark val="none"/>
        <c:minorTickMark val="none"/>
        <c:tickLblPos val="nextTo"/>
        <c:crossAx val="178596211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r>
              <a:rPr lang="tr-TR" sz="1400" b="0" i="0" u="none" strike="noStrike" kern="1200" spc="0" baseline="0" dirty="0">
                <a:solidFill>
                  <a:prstClr val="black">
                    <a:lumMod val="65000"/>
                    <a:lumOff val="35000"/>
                  </a:prstClr>
                </a:solidFill>
              </a:rPr>
              <a:t>2024-2025 Kişi Başı LNG Tüketimi (m3)</a:t>
            </a:r>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endParaRPr lang="tr-TR"/>
        </a:p>
      </c:txPr>
    </c:title>
    <c:autoTitleDeleted val="0"/>
    <c:plotArea>
      <c:layout/>
      <c:barChart>
        <c:barDir val="col"/>
        <c:grouping val="clustered"/>
        <c:varyColors val="0"/>
        <c:ser>
          <c:idx val="0"/>
          <c:order val="0"/>
          <c:tx>
            <c:v>2024</c:v>
          </c:tx>
          <c:spPr>
            <a:solidFill>
              <a:schemeClr val="accent1"/>
            </a:solidFill>
            <a:ln>
              <a:noFill/>
            </a:ln>
            <a:effectLst/>
          </c:spPr>
          <c:invertIfNegative val="0"/>
          <c:cat>
            <c:strRef>
              <c:f>'grafik 24-25'!$H$57:$M$57</c:f>
              <c:strCache>
                <c:ptCount val="6"/>
                <c:pt idx="0">
                  <c:v>mayıs</c:v>
                </c:pt>
                <c:pt idx="1">
                  <c:v>haziran</c:v>
                </c:pt>
                <c:pt idx="2">
                  <c:v>temmuz</c:v>
                </c:pt>
                <c:pt idx="3">
                  <c:v>ağustos</c:v>
                </c:pt>
                <c:pt idx="4">
                  <c:v>eylül</c:v>
                </c:pt>
                <c:pt idx="5">
                  <c:v>ekim</c:v>
                </c:pt>
              </c:strCache>
              <c:extLst/>
            </c:strRef>
          </c:cat>
          <c:val>
            <c:numRef>
              <c:f>'grafik 24-25'!$H$58:$M$58</c:f>
              <c:numCache>
                <c:formatCode>General</c:formatCode>
                <c:ptCount val="6"/>
                <c:pt idx="0">
                  <c:v>0.85725502512562812</c:v>
                </c:pt>
                <c:pt idx="1">
                  <c:v>0.39859099804305281</c:v>
                </c:pt>
                <c:pt idx="2">
                  <c:v>0.34906752411575565</c:v>
                </c:pt>
                <c:pt idx="3">
                  <c:v>0.29747207524985303</c:v>
                </c:pt>
                <c:pt idx="4">
                  <c:v>0.34971633669098068</c:v>
                </c:pt>
                <c:pt idx="5">
                  <c:v>0.67897881586094511</c:v>
                </c:pt>
              </c:numCache>
              <c:extLst/>
            </c:numRef>
          </c:val>
          <c:extLst>
            <c:ext xmlns:c16="http://schemas.microsoft.com/office/drawing/2014/chart" uri="{C3380CC4-5D6E-409C-BE32-E72D297353CC}">
              <c16:uniqueId val="{00000000-C098-409A-A140-7B8948FA60CB}"/>
            </c:ext>
          </c:extLst>
        </c:ser>
        <c:ser>
          <c:idx val="1"/>
          <c:order val="1"/>
          <c:tx>
            <c:v>2025</c:v>
          </c:tx>
          <c:spPr>
            <a:solidFill>
              <a:schemeClr val="accent2"/>
            </a:solidFill>
            <a:ln>
              <a:noFill/>
            </a:ln>
            <a:effectLst/>
          </c:spPr>
          <c:invertIfNegative val="0"/>
          <c:cat>
            <c:strRef>
              <c:f>'grafik 24-25'!$H$57:$M$57</c:f>
              <c:strCache>
                <c:ptCount val="6"/>
                <c:pt idx="0">
                  <c:v>mayıs</c:v>
                </c:pt>
                <c:pt idx="1">
                  <c:v>haziran</c:v>
                </c:pt>
                <c:pt idx="2">
                  <c:v>temmuz</c:v>
                </c:pt>
                <c:pt idx="3">
                  <c:v>ağustos</c:v>
                </c:pt>
                <c:pt idx="4">
                  <c:v>eylül</c:v>
                </c:pt>
                <c:pt idx="5">
                  <c:v>ekim</c:v>
                </c:pt>
              </c:strCache>
              <c:extLst/>
            </c:strRef>
          </c:cat>
          <c:val>
            <c:numRef>
              <c:f>'grafik 24-25'!$H$59:$M$59</c:f>
              <c:numCache>
                <c:formatCode>General</c:formatCode>
                <c:ptCount val="6"/>
                <c:pt idx="0">
                  <c:v>0.56731361675908809</c:v>
                </c:pt>
                <c:pt idx="1">
                  <c:v>0.28312193315433754</c:v>
                </c:pt>
                <c:pt idx="2">
                  <c:v>0.24473738698322867</c:v>
                </c:pt>
                <c:pt idx="3">
                  <c:v>0.20297685258753112</c:v>
                </c:pt>
                <c:pt idx="4">
                  <c:v>0.23510522392339012</c:v>
                </c:pt>
                <c:pt idx="5">
                  <c:v>0.42866242038216562</c:v>
                </c:pt>
              </c:numCache>
              <c:extLst/>
            </c:numRef>
          </c:val>
          <c:extLst>
            <c:ext xmlns:c16="http://schemas.microsoft.com/office/drawing/2014/chart" uri="{C3380CC4-5D6E-409C-BE32-E72D297353CC}">
              <c16:uniqueId val="{00000001-C098-409A-A140-7B8948FA60CB}"/>
            </c:ext>
          </c:extLst>
        </c:ser>
        <c:dLbls>
          <c:showLegendKey val="0"/>
          <c:showVal val="0"/>
          <c:showCatName val="0"/>
          <c:showSerName val="0"/>
          <c:showPercent val="0"/>
          <c:showBubbleSize val="0"/>
        </c:dLbls>
        <c:gapWidth val="219"/>
        <c:overlap val="-27"/>
        <c:axId val="1783844223"/>
        <c:axId val="1783844703"/>
      </c:barChart>
      <c:catAx>
        <c:axId val="17838442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1783844703"/>
        <c:crosses val="autoZero"/>
        <c:auto val="1"/>
        <c:lblAlgn val="ctr"/>
        <c:lblOffset val="100"/>
        <c:noMultiLvlLbl val="0"/>
      </c:catAx>
      <c:valAx>
        <c:axId val="1783844703"/>
        <c:scaling>
          <c:orientation val="minMax"/>
        </c:scaling>
        <c:delete val="1"/>
        <c:axPos val="l"/>
        <c:numFmt formatCode="General" sourceLinked="1"/>
        <c:majorTickMark val="none"/>
        <c:minorTickMark val="none"/>
        <c:tickLblPos val="nextTo"/>
        <c:crossAx val="178384422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r>
              <a:rPr lang="tr-TR" sz="1400" b="0" i="0" u="none" strike="noStrike" kern="1200" spc="0" baseline="0" dirty="0">
                <a:solidFill>
                  <a:prstClr val="black">
                    <a:lumMod val="65000"/>
                    <a:lumOff val="35000"/>
                  </a:prstClr>
                </a:solidFill>
              </a:rPr>
              <a:t>2024-2025 Su Tüketimi (litre)</a:t>
            </a:r>
          </a:p>
          <a:p>
            <a:pPr marL="0" marR="0" lvl="0" indent="0" algn="ctr" defTabSz="914400" rtl="0" eaLnBrk="1" fontAlgn="auto" latinLnBrk="0" hangingPunct="1">
              <a:lnSpc>
                <a:spcPct val="100000"/>
              </a:lnSpc>
              <a:spcBef>
                <a:spcPts val="0"/>
              </a:spcBef>
              <a:spcAft>
                <a:spcPts val="0"/>
              </a:spcAft>
              <a:buClrTx/>
              <a:buSzTx/>
              <a:buFontTx/>
              <a:buNone/>
              <a:tabLst/>
              <a:defRPr>
                <a:solidFill>
                  <a:sysClr val="windowText" lastClr="000000">
                    <a:lumMod val="65000"/>
                    <a:lumOff val="35000"/>
                  </a:sysClr>
                </a:solidFill>
              </a:defRPr>
            </a:pPr>
            <a:endParaRPr lang="tr-TR"/>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endParaRPr lang="tr-TR"/>
        </a:p>
      </c:txPr>
    </c:title>
    <c:autoTitleDeleted val="0"/>
    <c:plotArea>
      <c:layout/>
      <c:barChart>
        <c:barDir val="col"/>
        <c:grouping val="clustered"/>
        <c:varyColors val="0"/>
        <c:ser>
          <c:idx val="0"/>
          <c:order val="0"/>
          <c:tx>
            <c:v>2024</c:v>
          </c:tx>
          <c:spPr>
            <a:solidFill>
              <a:schemeClr val="accent1"/>
            </a:solidFill>
            <a:ln>
              <a:noFill/>
            </a:ln>
            <a:effectLst/>
          </c:spPr>
          <c:invertIfNegative val="0"/>
          <c:cat>
            <c:strRef>
              <c:f>Sayfa1!$B$31:$M$31</c:f>
              <c:strCache>
                <c:ptCount val="12"/>
                <c:pt idx="0">
                  <c:v>ocak </c:v>
                </c:pt>
                <c:pt idx="1">
                  <c:v>şubat</c:v>
                </c:pt>
                <c:pt idx="2">
                  <c:v>mart</c:v>
                </c:pt>
                <c:pt idx="3">
                  <c:v>nisan</c:v>
                </c:pt>
                <c:pt idx="4">
                  <c:v>mayıs</c:v>
                </c:pt>
                <c:pt idx="5">
                  <c:v>haziran</c:v>
                </c:pt>
                <c:pt idx="6">
                  <c:v>temmuz</c:v>
                </c:pt>
                <c:pt idx="7">
                  <c:v>ağustos</c:v>
                </c:pt>
                <c:pt idx="8">
                  <c:v>eylül</c:v>
                </c:pt>
                <c:pt idx="9">
                  <c:v>ekim</c:v>
                </c:pt>
                <c:pt idx="10">
                  <c:v>kasım</c:v>
                </c:pt>
                <c:pt idx="11">
                  <c:v>aralık</c:v>
                </c:pt>
              </c:strCache>
            </c:strRef>
          </c:cat>
          <c:val>
            <c:numRef>
              <c:f>Sayfa1!$B$32:$M$32</c:f>
              <c:numCache>
                <c:formatCode>General</c:formatCode>
                <c:ptCount val="12"/>
                <c:pt idx="0">
                  <c:v>193</c:v>
                </c:pt>
                <c:pt idx="1">
                  <c:v>250</c:v>
                </c:pt>
                <c:pt idx="2">
                  <c:v>295</c:v>
                </c:pt>
                <c:pt idx="3">
                  <c:v>2502</c:v>
                </c:pt>
                <c:pt idx="4">
                  <c:v>3273</c:v>
                </c:pt>
                <c:pt idx="5">
                  <c:v>4219</c:v>
                </c:pt>
                <c:pt idx="6">
                  <c:v>6372</c:v>
                </c:pt>
                <c:pt idx="7">
                  <c:v>7960</c:v>
                </c:pt>
                <c:pt idx="8">
                  <c:v>6835</c:v>
                </c:pt>
                <c:pt idx="9">
                  <c:v>5700</c:v>
                </c:pt>
                <c:pt idx="10">
                  <c:v>3390</c:v>
                </c:pt>
                <c:pt idx="11">
                  <c:v>183</c:v>
                </c:pt>
              </c:numCache>
            </c:numRef>
          </c:val>
          <c:extLst>
            <c:ext xmlns:c16="http://schemas.microsoft.com/office/drawing/2014/chart" uri="{C3380CC4-5D6E-409C-BE32-E72D297353CC}">
              <c16:uniqueId val="{00000000-D89F-4083-9FFA-B154B8A2D738}"/>
            </c:ext>
          </c:extLst>
        </c:ser>
        <c:ser>
          <c:idx val="1"/>
          <c:order val="1"/>
          <c:tx>
            <c:v>2025</c:v>
          </c:tx>
          <c:spPr>
            <a:solidFill>
              <a:schemeClr val="accent2"/>
            </a:solidFill>
            <a:ln>
              <a:noFill/>
            </a:ln>
            <a:effectLst/>
          </c:spPr>
          <c:invertIfNegative val="0"/>
          <c:cat>
            <c:strRef>
              <c:f>Sayfa1!$B$31:$M$31</c:f>
              <c:strCache>
                <c:ptCount val="12"/>
                <c:pt idx="0">
                  <c:v>ocak </c:v>
                </c:pt>
                <c:pt idx="1">
                  <c:v>şubat</c:v>
                </c:pt>
                <c:pt idx="2">
                  <c:v>mart</c:v>
                </c:pt>
                <c:pt idx="3">
                  <c:v>nisan</c:v>
                </c:pt>
                <c:pt idx="4">
                  <c:v>mayıs</c:v>
                </c:pt>
                <c:pt idx="5">
                  <c:v>haziran</c:v>
                </c:pt>
                <c:pt idx="6">
                  <c:v>temmuz</c:v>
                </c:pt>
                <c:pt idx="7">
                  <c:v>ağustos</c:v>
                </c:pt>
                <c:pt idx="8">
                  <c:v>eylül</c:v>
                </c:pt>
                <c:pt idx="9">
                  <c:v>ekim</c:v>
                </c:pt>
                <c:pt idx="10">
                  <c:v>kasım</c:v>
                </c:pt>
                <c:pt idx="11">
                  <c:v>aralık</c:v>
                </c:pt>
              </c:strCache>
            </c:strRef>
          </c:cat>
          <c:val>
            <c:numRef>
              <c:f>Sayfa1!$B$33:$M$33</c:f>
              <c:numCache>
                <c:formatCode>General</c:formatCode>
                <c:ptCount val="12"/>
                <c:pt idx="0">
                  <c:v>160</c:v>
                </c:pt>
                <c:pt idx="1">
                  <c:v>161</c:v>
                </c:pt>
                <c:pt idx="2">
                  <c:v>463</c:v>
                </c:pt>
                <c:pt idx="3">
                  <c:v>839</c:v>
                </c:pt>
                <c:pt idx="4">
                  <c:v>3849</c:v>
                </c:pt>
                <c:pt idx="5">
                  <c:v>4930</c:v>
                </c:pt>
                <c:pt idx="6">
                  <c:v>4518</c:v>
                </c:pt>
                <c:pt idx="7">
                  <c:v>7301</c:v>
                </c:pt>
                <c:pt idx="8">
                  <c:v>6200</c:v>
                </c:pt>
                <c:pt idx="9">
                  <c:v>5204</c:v>
                </c:pt>
                <c:pt idx="10">
                  <c:v>345</c:v>
                </c:pt>
                <c:pt idx="11">
                  <c:v>319</c:v>
                </c:pt>
              </c:numCache>
            </c:numRef>
          </c:val>
          <c:extLst>
            <c:ext xmlns:c16="http://schemas.microsoft.com/office/drawing/2014/chart" uri="{C3380CC4-5D6E-409C-BE32-E72D297353CC}">
              <c16:uniqueId val="{00000001-D89F-4083-9FFA-B154B8A2D738}"/>
            </c:ext>
          </c:extLst>
        </c:ser>
        <c:dLbls>
          <c:showLegendKey val="0"/>
          <c:showVal val="0"/>
          <c:showCatName val="0"/>
          <c:showSerName val="0"/>
          <c:showPercent val="0"/>
          <c:showBubbleSize val="0"/>
        </c:dLbls>
        <c:gapWidth val="219"/>
        <c:overlap val="-27"/>
        <c:axId val="643572271"/>
        <c:axId val="643556431"/>
      </c:barChart>
      <c:catAx>
        <c:axId val="6435722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643556431"/>
        <c:crosses val="autoZero"/>
        <c:auto val="1"/>
        <c:lblAlgn val="ctr"/>
        <c:lblOffset val="100"/>
        <c:noMultiLvlLbl val="0"/>
      </c:catAx>
      <c:valAx>
        <c:axId val="643556431"/>
        <c:scaling>
          <c:orientation val="minMax"/>
        </c:scaling>
        <c:delete val="1"/>
        <c:axPos val="l"/>
        <c:numFmt formatCode="General" sourceLinked="1"/>
        <c:majorTickMark val="none"/>
        <c:minorTickMark val="none"/>
        <c:tickLblPos val="nextTo"/>
        <c:crossAx val="64357227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tr-TR" sz="1400" b="0" i="0" u="none" strike="noStrike" kern="1200" spc="0" baseline="0" dirty="0">
                <a:solidFill>
                  <a:prstClr val="black">
                    <a:lumMod val="65000"/>
                    <a:lumOff val="35000"/>
                  </a:prstClr>
                </a:solidFill>
              </a:rPr>
              <a:t>2024-2025 Kişi Başı Su Tüketimi (litre)</a:t>
            </a:r>
          </a:p>
          <a:p>
            <a:pPr>
              <a:defRPr/>
            </a:pPr>
            <a:endParaRPr lang="tr-T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v>2024</c:v>
          </c:tx>
          <c:spPr>
            <a:solidFill>
              <a:schemeClr val="accent1"/>
            </a:solidFill>
            <a:ln>
              <a:noFill/>
            </a:ln>
            <a:effectLst/>
          </c:spPr>
          <c:invertIfNegative val="0"/>
          <c:cat>
            <c:strRef>
              <c:f>Sayfa1!$F$40:$K$40</c:f>
              <c:strCache>
                <c:ptCount val="6"/>
                <c:pt idx="0">
                  <c:v>mayıs</c:v>
                </c:pt>
                <c:pt idx="1">
                  <c:v>haziran</c:v>
                </c:pt>
                <c:pt idx="2">
                  <c:v>temmuz</c:v>
                </c:pt>
                <c:pt idx="3">
                  <c:v>ağustos</c:v>
                </c:pt>
                <c:pt idx="4">
                  <c:v>eylül</c:v>
                </c:pt>
                <c:pt idx="5">
                  <c:v>ekim</c:v>
                </c:pt>
              </c:strCache>
              <c:extLst/>
            </c:strRef>
          </c:cat>
          <c:val>
            <c:numRef>
              <c:f>Sayfa1!$F$41:$K$41</c:f>
              <c:numCache>
                <c:formatCode>General</c:formatCode>
                <c:ptCount val="6"/>
                <c:pt idx="0">
                  <c:v>0.51397613065326631</c:v>
                </c:pt>
                <c:pt idx="1">
                  <c:v>0.33025440313111548</c:v>
                </c:pt>
                <c:pt idx="2">
                  <c:v>0.40977491961414791</c:v>
                </c:pt>
                <c:pt idx="3">
                  <c:v>0.42541820319598095</c:v>
                </c:pt>
                <c:pt idx="4">
                  <c:v>0.39568137084635868</c:v>
                </c:pt>
                <c:pt idx="5">
                  <c:v>0.77403585008147746</c:v>
                </c:pt>
              </c:numCache>
              <c:extLst/>
            </c:numRef>
          </c:val>
          <c:extLst>
            <c:ext xmlns:c16="http://schemas.microsoft.com/office/drawing/2014/chart" uri="{C3380CC4-5D6E-409C-BE32-E72D297353CC}">
              <c16:uniqueId val="{00000000-94EE-45FC-9E9C-6287C94FF72B}"/>
            </c:ext>
          </c:extLst>
        </c:ser>
        <c:ser>
          <c:idx val="1"/>
          <c:order val="1"/>
          <c:tx>
            <c:v>2025</c:v>
          </c:tx>
          <c:spPr>
            <a:solidFill>
              <a:schemeClr val="accent2"/>
            </a:solidFill>
            <a:ln>
              <a:noFill/>
            </a:ln>
            <a:effectLst/>
          </c:spPr>
          <c:invertIfNegative val="0"/>
          <c:cat>
            <c:strRef>
              <c:f>Sayfa1!$F$40:$K$40</c:f>
              <c:strCache>
                <c:ptCount val="6"/>
                <c:pt idx="0">
                  <c:v>mayıs</c:v>
                </c:pt>
                <c:pt idx="1">
                  <c:v>haziran</c:v>
                </c:pt>
                <c:pt idx="2">
                  <c:v>temmuz</c:v>
                </c:pt>
                <c:pt idx="3">
                  <c:v>ağustos</c:v>
                </c:pt>
                <c:pt idx="4">
                  <c:v>eylül</c:v>
                </c:pt>
                <c:pt idx="5">
                  <c:v>ekim</c:v>
                </c:pt>
              </c:strCache>
              <c:extLst/>
            </c:strRef>
          </c:cat>
          <c:val>
            <c:numRef>
              <c:f>Sayfa1!$F$42:$K$42</c:f>
              <c:numCache>
                <c:formatCode>General</c:formatCode>
                <c:ptCount val="6"/>
                <c:pt idx="0">
                  <c:v>0.59288354898336415</c:v>
                </c:pt>
                <c:pt idx="1">
                  <c:v>0.45643921859087122</c:v>
                </c:pt>
                <c:pt idx="2">
                  <c:v>0.31182276209538268</c:v>
                </c:pt>
                <c:pt idx="3">
                  <c:v>0.38672599184278827</c:v>
                </c:pt>
                <c:pt idx="4">
                  <c:v>0.35552497276219969</c:v>
                </c:pt>
                <c:pt idx="5">
                  <c:v>0.47352138307552322</c:v>
                </c:pt>
              </c:numCache>
              <c:extLst/>
            </c:numRef>
          </c:val>
          <c:extLst>
            <c:ext xmlns:c16="http://schemas.microsoft.com/office/drawing/2014/chart" uri="{C3380CC4-5D6E-409C-BE32-E72D297353CC}">
              <c16:uniqueId val="{00000001-94EE-45FC-9E9C-6287C94FF72B}"/>
            </c:ext>
          </c:extLst>
        </c:ser>
        <c:dLbls>
          <c:showLegendKey val="0"/>
          <c:showVal val="0"/>
          <c:showCatName val="0"/>
          <c:showSerName val="0"/>
          <c:showPercent val="0"/>
          <c:showBubbleSize val="0"/>
        </c:dLbls>
        <c:gapWidth val="219"/>
        <c:overlap val="-27"/>
        <c:axId val="1315260447"/>
        <c:axId val="1315273887"/>
      </c:barChart>
      <c:catAx>
        <c:axId val="131526044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1315273887"/>
        <c:crosses val="autoZero"/>
        <c:auto val="1"/>
        <c:lblAlgn val="ctr"/>
        <c:lblOffset val="100"/>
        <c:noMultiLvlLbl val="0"/>
      </c:catAx>
      <c:valAx>
        <c:axId val="1315273887"/>
        <c:scaling>
          <c:orientation val="minMax"/>
        </c:scaling>
        <c:delete val="1"/>
        <c:axPos val="l"/>
        <c:numFmt formatCode="General" sourceLinked="1"/>
        <c:majorTickMark val="none"/>
        <c:minorTickMark val="none"/>
        <c:tickLblPos val="nextTo"/>
        <c:crossAx val="1315260447"/>
        <c:crosses val="autoZero"/>
        <c:crossBetween val="between"/>
      </c:valAx>
      <c:spPr>
        <a:noFill/>
        <a:ln w="25400">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r>
              <a:rPr lang="tr-TR" sz="1400" b="0" i="0" u="none" strike="noStrike" kern="1200" spc="0" baseline="0" dirty="0">
                <a:solidFill>
                  <a:prstClr val="black">
                    <a:lumMod val="65000"/>
                    <a:lumOff val="35000"/>
                  </a:prstClr>
                </a:solidFill>
              </a:rPr>
              <a:t>2024-2025 Katı Atık Miktarı (kg)</a:t>
            </a:r>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endParaRPr lang="tr-TR"/>
        </a:p>
      </c:txPr>
    </c:title>
    <c:autoTitleDeleted val="0"/>
    <c:plotArea>
      <c:layout/>
      <c:barChart>
        <c:barDir val="col"/>
        <c:grouping val="clustered"/>
        <c:varyColors val="0"/>
        <c:ser>
          <c:idx val="0"/>
          <c:order val="0"/>
          <c:tx>
            <c:v>2024</c:v>
          </c:tx>
          <c:spPr>
            <a:solidFill>
              <a:schemeClr val="accent1"/>
            </a:solidFill>
            <a:ln>
              <a:noFill/>
            </a:ln>
            <a:effectLst/>
          </c:spPr>
          <c:invertIfNegative val="0"/>
          <c:cat>
            <c:strRef>
              <c:f>Sayfa1!$B$46:$M$46</c:f>
              <c:strCache>
                <c:ptCount val="12"/>
                <c:pt idx="0">
                  <c:v>ocak</c:v>
                </c:pt>
                <c:pt idx="1">
                  <c:v>şubat</c:v>
                </c:pt>
                <c:pt idx="2">
                  <c:v>mart</c:v>
                </c:pt>
                <c:pt idx="3">
                  <c:v>nisan</c:v>
                </c:pt>
                <c:pt idx="4">
                  <c:v>mayıs</c:v>
                </c:pt>
                <c:pt idx="5">
                  <c:v>haziran</c:v>
                </c:pt>
                <c:pt idx="6">
                  <c:v>temmuz</c:v>
                </c:pt>
                <c:pt idx="7">
                  <c:v>ağustos</c:v>
                </c:pt>
                <c:pt idx="8">
                  <c:v>eylül </c:v>
                </c:pt>
                <c:pt idx="9">
                  <c:v>ekim</c:v>
                </c:pt>
                <c:pt idx="10">
                  <c:v>kasım</c:v>
                </c:pt>
                <c:pt idx="11">
                  <c:v>aralık</c:v>
                </c:pt>
              </c:strCache>
            </c:strRef>
          </c:cat>
          <c:val>
            <c:numRef>
              <c:f>Sayfa1!$B$47:$M$47</c:f>
              <c:numCache>
                <c:formatCode>General</c:formatCode>
                <c:ptCount val="12"/>
                <c:pt idx="0">
                  <c:v>875</c:v>
                </c:pt>
                <c:pt idx="1">
                  <c:v>895</c:v>
                </c:pt>
                <c:pt idx="2">
                  <c:v>1018</c:v>
                </c:pt>
                <c:pt idx="3">
                  <c:v>1555</c:v>
                </c:pt>
                <c:pt idx="4">
                  <c:v>5888</c:v>
                </c:pt>
                <c:pt idx="5">
                  <c:v>8519</c:v>
                </c:pt>
                <c:pt idx="6">
                  <c:v>9099</c:v>
                </c:pt>
                <c:pt idx="7">
                  <c:v>9423</c:v>
                </c:pt>
                <c:pt idx="8">
                  <c:v>5738</c:v>
                </c:pt>
                <c:pt idx="9">
                  <c:v>5466</c:v>
                </c:pt>
                <c:pt idx="10">
                  <c:v>975</c:v>
                </c:pt>
                <c:pt idx="11">
                  <c:v>792</c:v>
                </c:pt>
              </c:numCache>
            </c:numRef>
          </c:val>
          <c:extLst>
            <c:ext xmlns:c16="http://schemas.microsoft.com/office/drawing/2014/chart" uri="{C3380CC4-5D6E-409C-BE32-E72D297353CC}">
              <c16:uniqueId val="{00000000-BAD2-4A89-BA3F-D65BB1B30953}"/>
            </c:ext>
          </c:extLst>
        </c:ser>
        <c:ser>
          <c:idx val="1"/>
          <c:order val="1"/>
          <c:tx>
            <c:v>2025</c:v>
          </c:tx>
          <c:spPr>
            <a:solidFill>
              <a:schemeClr val="accent2"/>
            </a:solidFill>
            <a:ln>
              <a:noFill/>
            </a:ln>
            <a:effectLst/>
          </c:spPr>
          <c:invertIfNegative val="0"/>
          <c:cat>
            <c:strRef>
              <c:f>Sayfa1!$B$46:$M$46</c:f>
              <c:strCache>
                <c:ptCount val="12"/>
                <c:pt idx="0">
                  <c:v>ocak</c:v>
                </c:pt>
                <c:pt idx="1">
                  <c:v>şubat</c:v>
                </c:pt>
                <c:pt idx="2">
                  <c:v>mart</c:v>
                </c:pt>
                <c:pt idx="3">
                  <c:v>nisan</c:v>
                </c:pt>
                <c:pt idx="4">
                  <c:v>mayıs</c:v>
                </c:pt>
                <c:pt idx="5">
                  <c:v>haziran</c:v>
                </c:pt>
                <c:pt idx="6">
                  <c:v>temmuz</c:v>
                </c:pt>
                <c:pt idx="7">
                  <c:v>ağustos</c:v>
                </c:pt>
                <c:pt idx="8">
                  <c:v>eylül </c:v>
                </c:pt>
                <c:pt idx="9">
                  <c:v>ekim</c:v>
                </c:pt>
                <c:pt idx="10">
                  <c:v>kasım</c:v>
                </c:pt>
                <c:pt idx="11">
                  <c:v>aralık</c:v>
                </c:pt>
              </c:strCache>
            </c:strRef>
          </c:cat>
          <c:val>
            <c:numRef>
              <c:f>Sayfa1!$B$48:$M$48</c:f>
              <c:numCache>
                <c:formatCode>General</c:formatCode>
                <c:ptCount val="12"/>
                <c:pt idx="0">
                  <c:v>830</c:v>
                </c:pt>
                <c:pt idx="1">
                  <c:v>646</c:v>
                </c:pt>
                <c:pt idx="2">
                  <c:v>948</c:v>
                </c:pt>
                <c:pt idx="3">
                  <c:v>1505</c:v>
                </c:pt>
                <c:pt idx="4">
                  <c:v>2153</c:v>
                </c:pt>
                <c:pt idx="5">
                  <c:v>2342</c:v>
                </c:pt>
                <c:pt idx="6">
                  <c:v>2346</c:v>
                </c:pt>
                <c:pt idx="7">
                  <c:v>2280</c:v>
                </c:pt>
                <c:pt idx="8">
                  <c:v>2015</c:v>
                </c:pt>
                <c:pt idx="9">
                  <c:v>1813</c:v>
                </c:pt>
                <c:pt idx="10">
                  <c:v>930</c:v>
                </c:pt>
                <c:pt idx="11">
                  <c:v>646</c:v>
                </c:pt>
              </c:numCache>
            </c:numRef>
          </c:val>
          <c:extLst>
            <c:ext xmlns:c16="http://schemas.microsoft.com/office/drawing/2014/chart" uri="{C3380CC4-5D6E-409C-BE32-E72D297353CC}">
              <c16:uniqueId val="{00000001-BAD2-4A89-BA3F-D65BB1B30953}"/>
            </c:ext>
          </c:extLst>
        </c:ser>
        <c:dLbls>
          <c:showLegendKey val="0"/>
          <c:showVal val="0"/>
          <c:showCatName val="0"/>
          <c:showSerName val="0"/>
          <c:showPercent val="0"/>
          <c:showBubbleSize val="0"/>
        </c:dLbls>
        <c:gapWidth val="219"/>
        <c:overlap val="-27"/>
        <c:axId val="193475663"/>
        <c:axId val="193474703"/>
      </c:barChart>
      <c:catAx>
        <c:axId val="1934756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193474703"/>
        <c:crosses val="autoZero"/>
        <c:auto val="1"/>
        <c:lblAlgn val="ctr"/>
        <c:lblOffset val="100"/>
        <c:noMultiLvlLbl val="0"/>
      </c:catAx>
      <c:valAx>
        <c:axId val="193474703"/>
        <c:scaling>
          <c:orientation val="minMax"/>
        </c:scaling>
        <c:delete val="1"/>
        <c:axPos val="l"/>
        <c:numFmt formatCode="General" sourceLinked="1"/>
        <c:majorTickMark val="none"/>
        <c:minorTickMark val="none"/>
        <c:tickLblPos val="nextTo"/>
        <c:crossAx val="19347566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tr-TR" sz="1400" b="0" i="0" u="none" strike="noStrike" kern="1200" spc="0" baseline="0" dirty="0">
                <a:solidFill>
                  <a:prstClr val="black">
                    <a:lumMod val="65000"/>
                    <a:lumOff val="35000"/>
                  </a:prstClr>
                </a:solidFill>
              </a:rPr>
              <a:t>2024-2025 Kişi Başı Katı Atık Miktarı (kg)</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v>2024</c:v>
          </c:tx>
          <c:spPr>
            <a:solidFill>
              <a:schemeClr val="accent1"/>
            </a:solidFill>
            <a:ln>
              <a:noFill/>
            </a:ln>
            <a:effectLst/>
          </c:spPr>
          <c:invertIfNegative val="0"/>
          <c:cat>
            <c:strRef>
              <c:f>Sayfa1!$F$53:$K$53</c:f>
              <c:strCache>
                <c:ptCount val="6"/>
                <c:pt idx="0">
                  <c:v>mayıs</c:v>
                </c:pt>
                <c:pt idx="1">
                  <c:v>haziran</c:v>
                </c:pt>
                <c:pt idx="2">
                  <c:v>temmuz</c:v>
                </c:pt>
                <c:pt idx="3">
                  <c:v>ağustos</c:v>
                </c:pt>
                <c:pt idx="4">
                  <c:v>eylül </c:v>
                </c:pt>
                <c:pt idx="5">
                  <c:v>ekim</c:v>
                </c:pt>
              </c:strCache>
              <c:extLst/>
            </c:strRef>
          </c:cat>
          <c:val>
            <c:numRef>
              <c:f>Sayfa1!$F$54:$K$54</c:f>
              <c:numCache>
                <c:formatCode>General</c:formatCode>
                <c:ptCount val="6"/>
                <c:pt idx="0">
                  <c:v>0.92462311557788945</c:v>
                </c:pt>
                <c:pt idx="1">
                  <c:v>0.6668493150684931</c:v>
                </c:pt>
                <c:pt idx="2">
                  <c:v>0.58514469453376206</c:v>
                </c:pt>
                <c:pt idx="3">
                  <c:v>0.50360750360750361</c:v>
                </c:pt>
                <c:pt idx="4">
                  <c:v>0.33217552390876459</c:v>
                </c:pt>
                <c:pt idx="5">
                  <c:v>0.74225964149918522</c:v>
                </c:pt>
              </c:numCache>
              <c:extLst/>
            </c:numRef>
          </c:val>
          <c:extLst>
            <c:ext xmlns:c16="http://schemas.microsoft.com/office/drawing/2014/chart" uri="{C3380CC4-5D6E-409C-BE32-E72D297353CC}">
              <c16:uniqueId val="{00000000-9B66-4B56-B5CA-3E995B0AF76C}"/>
            </c:ext>
          </c:extLst>
        </c:ser>
        <c:ser>
          <c:idx val="1"/>
          <c:order val="1"/>
          <c:tx>
            <c:v>2025</c:v>
          </c:tx>
          <c:spPr>
            <a:solidFill>
              <a:schemeClr val="accent2"/>
            </a:solidFill>
            <a:ln>
              <a:noFill/>
            </a:ln>
            <a:effectLst/>
          </c:spPr>
          <c:invertIfNegative val="0"/>
          <c:cat>
            <c:strRef>
              <c:f>Sayfa1!$F$53:$K$53</c:f>
              <c:strCache>
                <c:ptCount val="6"/>
                <c:pt idx="0">
                  <c:v>mayıs</c:v>
                </c:pt>
                <c:pt idx="1">
                  <c:v>haziran</c:v>
                </c:pt>
                <c:pt idx="2">
                  <c:v>temmuz</c:v>
                </c:pt>
                <c:pt idx="3">
                  <c:v>ağustos</c:v>
                </c:pt>
                <c:pt idx="4">
                  <c:v>eylül </c:v>
                </c:pt>
                <c:pt idx="5">
                  <c:v>ekim</c:v>
                </c:pt>
              </c:strCache>
              <c:extLst/>
            </c:strRef>
          </c:cat>
          <c:val>
            <c:numRef>
              <c:f>Sayfa1!$F$55:$K$55</c:f>
              <c:numCache>
                <c:formatCode>General</c:formatCode>
                <c:ptCount val="6"/>
                <c:pt idx="0">
                  <c:v>0.33163894023413432</c:v>
                </c:pt>
                <c:pt idx="1">
                  <c:v>0.21683177483566338</c:v>
                </c:pt>
                <c:pt idx="2">
                  <c:v>0.16191593622748293</c:v>
                </c:pt>
                <c:pt idx="3">
                  <c:v>0.12076910853329095</c:v>
                </c:pt>
                <c:pt idx="4">
                  <c:v>0.11554561614771489</c:v>
                </c:pt>
                <c:pt idx="5">
                  <c:v>0.16496815286624203</c:v>
                </c:pt>
              </c:numCache>
              <c:extLst/>
            </c:numRef>
          </c:val>
          <c:extLst>
            <c:ext xmlns:c16="http://schemas.microsoft.com/office/drawing/2014/chart" uri="{C3380CC4-5D6E-409C-BE32-E72D297353CC}">
              <c16:uniqueId val="{00000001-9B66-4B56-B5CA-3E995B0AF76C}"/>
            </c:ext>
          </c:extLst>
        </c:ser>
        <c:dLbls>
          <c:showLegendKey val="0"/>
          <c:showVal val="0"/>
          <c:showCatName val="0"/>
          <c:showSerName val="0"/>
          <c:showPercent val="0"/>
          <c:showBubbleSize val="0"/>
        </c:dLbls>
        <c:gapWidth val="219"/>
        <c:overlap val="-27"/>
        <c:axId val="402692991"/>
        <c:axId val="402695391"/>
      </c:barChart>
      <c:catAx>
        <c:axId val="4026929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crossAx val="402695391"/>
        <c:crosses val="autoZero"/>
        <c:auto val="1"/>
        <c:lblAlgn val="ctr"/>
        <c:lblOffset val="100"/>
        <c:noMultiLvlLbl val="0"/>
      </c:catAx>
      <c:valAx>
        <c:axId val="402695391"/>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40269299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46DB8F-A813-4321-8C91-142634D10D89}" type="datetimeFigureOut">
              <a:rPr lang="tr-TR" smtClean="0"/>
              <a:t>14.04.2026</a:t>
            </a:fld>
            <a:endParaRPr lang="tr-TR"/>
          </a:p>
        </p:txBody>
      </p:sp>
      <p:sp>
        <p:nvSpPr>
          <p:cNvPr id="4" name="Slayt Görüntüsü Yer Tutucusu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397CAE-650B-4AA8-9F7D-CB4BF2F3D400}" type="slidenum">
              <a:rPr lang="tr-TR" smtClean="0"/>
              <a:t>‹#›</a:t>
            </a:fld>
            <a:endParaRPr lang="tr-TR"/>
          </a:p>
        </p:txBody>
      </p:sp>
    </p:spTree>
    <p:extLst>
      <p:ext uri="{BB962C8B-B14F-4D97-AF65-F5344CB8AC3E}">
        <p14:creationId xmlns:p14="http://schemas.microsoft.com/office/powerpoint/2010/main" val="3305296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1E397CAE-650B-4AA8-9F7D-CB4BF2F3D400}" type="slidenum">
              <a:rPr lang="tr-TR" smtClean="0"/>
              <a:t>8</a:t>
            </a:fld>
            <a:endParaRPr lang="tr-TR"/>
          </a:p>
        </p:txBody>
      </p:sp>
    </p:spTree>
    <p:extLst>
      <p:ext uri="{BB962C8B-B14F-4D97-AF65-F5344CB8AC3E}">
        <p14:creationId xmlns:p14="http://schemas.microsoft.com/office/powerpoint/2010/main" val="604396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1E397CAE-650B-4AA8-9F7D-CB4BF2F3D400}" type="slidenum">
              <a:rPr lang="tr-TR" smtClean="0"/>
              <a:t>37</a:t>
            </a:fld>
            <a:endParaRPr lang="tr-TR"/>
          </a:p>
        </p:txBody>
      </p:sp>
    </p:spTree>
    <p:extLst>
      <p:ext uri="{BB962C8B-B14F-4D97-AF65-F5344CB8AC3E}">
        <p14:creationId xmlns:p14="http://schemas.microsoft.com/office/powerpoint/2010/main" val="1710965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1E397CAE-650B-4AA8-9F7D-CB4BF2F3D400}" type="slidenum">
              <a:rPr lang="tr-TR" smtClean="0"/>
              <a:t>38</a:t>
            </a:fld>
            <a:endParaRPr lang="tr-TR"/>
          </a:p>
        </p:txBody>
      </p:sp>
    </p:spTree>
    <p:extLst>
      <p:ext uri="{BB962C8B-B14F-4D97-AF65-F5344CB8AC3E}">
        <p14:creationId xmlns:p14="http://schemas.microsoft.com/office/powerpoint/2010/main" val="2953555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1E397CAE-650B-4AA8-9F7D-CB4BF2F3D400}" type="slidenum">
              <a:rPr lang="tr-TR" smtClean="0"/>
              <a:t>41</a:t>
            </a:fld>
            <a:endParaRPr lang="tr-TR"/>
          </a:p>
        </p:txBody>
      </p:sp>
    </p:spTree>
    <p:extLst>
      <p:ext uri="{BB962C8B-B14F-4D97-AF65-F5344CB8AC3E}">
        <p14:creationId xmlns:p14="http://schemas.microsoft.com/office/powerpoint/2010/main" val="3232722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1E397CAE-650B-4AA8-9F7D-CB4BF2F3D400}" type="slidenum">
              <a:rPr lang="tr-TR" smtClean="0"/>
              <a:t>54</a:t>
            </a:fld>
            <a:endParaRPr lang="tr-TR"/>
          </a:p>
        </p:txBody>
      </p:sp>
    </p:spTree>
    <p:extLst>
      <p:ext uri="{BB962C8B-B14F-4D97-AF65-F5344CB8AC3E}">
        <p14:creationId xmlns:p14="http://schemas.microsoft.com/office/powerpoint/2010/main" val="4846749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3429F-6B33-66F5-79FA-FF0F2F16ECE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2E04ACE8-FC0E-85C7-5274-E83A3B9B5D60}"/>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529E6DF-7AA6-FCB5-A877-AA0EC70EE597}"/>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0E73ED5C-2502-3BB8-69EC-E60DDE731F24}"/>
              </a:ext>
            </a:extLst>
          </p:cNvPr>
          <p:cNvSpPr>
            <a:spLocks noGrp="1"/>
          </p:cNvSpPr>
          <p:nvPr>
            <p:ph type="sldNum" sz="quarter" idx="10"/>
          </p:nvPr>
        </p:nvSpPr>
        <p:spPr/>
        <p:txBody>
          <a:bodyPr/>
          <a:lstStyle/>
          <a:p>
            <a:fld id="{1E397CAE-650B-4AA8-9F7D-CB4BF2F3D400}" type="slidenum">
              <a:rPr lang="tr-TR" smtClean="0"/>
              <a:t>55</a:t>
            </a:fld>
            <a:endParaRPr lang="tr-TR"/>
          </a:p>
        </p:txBody>
      </p:sp>
    </p:spTree>
    <p:extLst>
      <p:ext uri="{BB962C8B-B14F-4D97-AF65-F5344CB8AC3E}">
        <p14:creationId xmlns:p14="http://schemas.microsoft.com/office/powerpoint/2010/main" val="11401577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6D148-1BBE-8225-BB50-4DE1F5058356}"/>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4A6BE3E-5CFA-ECC3-24A1-7B7912F45457}"/>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3B3C3FB-0FB5-C20C-438B-A80C42710C41}"/>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9D4E9D4C-31B8-CCCC-E43C-9EB5CDC67A96}"/>
              </a:ext>
            </a:extLst>
          </p:cNvPr>
          <p:cNvSpPr>
            <a:spLocks noGrp="1"/>
          </p:cNvSpPr>
          <p:nvPr>
            <p:ph type="sldNum" sz="quarter" idx="10"/>
          </p:nvPr>
        </p:nvSpPr>
        <p:spPr/>
        <p:txBody>
          <a:bodyPr/>
          <a:lstStyle/>
          <a:p>
            <a:fld id="{1E397CAE-650B-4AA8-9F7D-CB4BF2F3D400}" type="slidenum">
              <a:rPr lang="tr-TR" smtClean="0"/>
              <a:t>56</a:t>
            </a:fld>
            <a:endParaRPr lang="tr-TR"/>
          </a:p>
        </p:txBody>
      </p:sp>
    </p:spTree>
    <p:extLst>
      <p:ext uri="{BB962C8B-B14F-4D97-AF65-F5344CB8AC3E}">
        <p14:creationId xmlns:p14="http://schemas.microsoft.com/office/powerpoint/2010/main" val="15670442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1E397CAE-650B-4AA8-9F7D-CB4BF2F3D400}" type="slidenum">
              <a:rPr lang="tr-TR" smtClean="0"/>
              <a:t>59</a:t>
            </a:fld>
            <a:endParaRPr lang="tr-TR"/>
          </a:p>
        </p:txBody>
      </p:sp>
    </p:spTree>
    <p:extLst>
      <p:ext uri="{BB962C8B-B14F-4D97-AF65-F5344CB8AC3E}">
        <p14:creationId xmlns:p14="http://schemas.microsoft.com/office/powerpoint/2010/main" val="619086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514350" y="3077283"/>
            <a:ext cx="5829300" cy="2123369"/>
          </a:xfrm>
        </p:spPr>
        <p:txBody>
          <a:bodyPr/>
          <a:lstStyle/>
          <a:p>
            <a:r>
              <a:rPr lang="tr-TR"/>
              <a:t>Asıl başlık stili için tıklatın</a:t>
            </a:r>
          </a:p>
        </p:txBody>
      </p:sp>
      <p:sp>
        <p:nvSpPr>
          <p:cNvPr id="3" name="2 Alt Başlık"/>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541735" y="6365524"/>
            <a:ext cx="5829300" cy="1967442"/>
          </a:xfrm>
        </p:spPr>
        <p:txBody>
          <a:bodyPr anchor="t"/>
          <a:lstStyle>
            <a:lvl1pPr algn="l">
              <a:defRPr sz="4000" b="1" cap="all"/>
            </a:lvl1pPr>
          </a:lstStyle>
          <a:p>
            <a:r>
              <a:rPr lang="tr-TR"/>
              <a:t>Asıl başlık stili için tıklatın</a:t>
            </a:r>
          </a:p>
        </p:txBody>
      </p:sp>
      <p:sp>
        <p:nvSpPr>
          <p:cNvPr id="3" name="2 Metin Yer Tutucusu"/>
          <p:cNvSpPr>
            <a:spLocks noGrp="1"/>
          </p:cNvSpPr>
          <p:nvPr>
            <p:ph type="body" idx="1"/>
          </p:nvPr>
        </p:nvSpPr>
        <p:spPr>
          <a:xfrm>
            <a:off x="541735" y="4198586"/>
            <a:ext cx="5829300" cy="21669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342900" y="2311402"/>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3486150" y="2311402"/>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3 İçerik Yer Tutucusu"/>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3483769" y="2217385"/>
            <a:ext cx="3031332"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5 İçerik Yer Tutucusu"/>
          <p:cNvSpPr>
            <a:spLocks noGrp="1"/>
          </p:cNvSpPr>
          <p:nvPr>
            <p:ph sz="quarter" idx="4"/>
          </p:nvPr>
        </p:nvSpPr>
        <p:spPr>
          <a:xfrm>
            <a:off x="3483769" y="3141486"/>
            <a:ext cx="3031332"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6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342900" y="394405"/>
            <a:ext cx="2256235" cy="1678517"/>
          </a:xfrm>
        </p:spPr>
        <p:txBody>
          <a:bodyPr anchor="b"/>
          <a:lstStyle>
            <a:lvl1pPr algn="l">
              <a:defRPr sz="2000" b="1"/>
            </a:lvl1pPr>
          </a:lstStyle>
          <a:p>
            <a:r>
              <a:rPr lang="tr-TR"/>
              <a:t>Asıl başlık stili için tıklatın</a:t>
            </a:r>
          </a:p>
        </p:txBody>
      </p:sp>
      <p:sp>
        <p:nvSpPr>
          <p:cNvPr id="3" name="2 İçerik Yer Tutucusu"/>
          <p:cNvSpPr>
            <a:spLocks noGrp="1"/>
          </p:cNvSpPr>
          <p:nvPr>
            <p:ph idx="1"/>
          </p:nvPr>
        </p:nvSpPr>
        <p:spPr>
          <a:xfrm>
            <a:off x="2681288" y="394408"/>
            <a:ext cx="3833812"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342900" y="2072924"/>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344216" y="6934200"/>
            <a:ext cx="4114800" cy="818622"/>
          </a:xfrm>
        </p:spPr>
        <p:txBody>
          <a:bodyPr anchor="b"/>
          <a:lstStyle>
            <a:lvl1pPr algn="l">
              <a:defRPr sz="2000" b="1"/>
            </a:lvl1pPr>
          </a:lstStyle>
          <a:p>
            <a:r>
              <a:rPr lang="tr-TR"/>
              <a:t>Asıl başlık stili için tıklatın</a:t>
            </a:r>
          </a:p>
        </p:txBody>
      </p:sp>
      <p:sp>
        <p:nvSpPr>
          <p:cNvPr id="3" name="2 Resim Yer Tutucusu"/>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344216" y="7752822"/>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4972050" y="396701"/>
            <a:ext cx="1543050" cy="8452203"/>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342900" y="396701"/>
            <a:ext cx="4514850" cy="8452203"/>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14.04.2026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tr-TR"/>
              <a:t>Asıl başlık stili için tıklatın</a:t>
            </a:r>
          </a:p>
        </p:txBody>
      </p:sp>
      <p:sp>
        <p:nvSpPr>
          <p:cNvPr id="3" name="2 Metin Yer Tutucusu"/>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2"/>
          </p:nvPr>
        </p:nvSpPr>
        <p:spPr>
          <a:xfrm>
            <a:off x="342900" y="9181397"/>
            <a:ext cx="160020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A23720DD-5B6D-40BF-8493-A6B52D484E6B}" type="datetimeFigureOut">
              <a:rPr lang="tr-TR" smtClean="0"/>
              <a:t>14.04.2026</a:t>
            </a:fld>
            <a:endParaRPr lang="tr-TR"/>
          </a:p>
        </p:txBody>
      </p:sp>
      <p:sp>
        <p:nvSpPr>
          <p:cNvPr id="5" name="4 Altbilgi Yer Tutucusu"/>
          <p:cNvSpPr>
            <a:spLocks noGrp="1"/>
          </p:cNvSpPr>
          <p:nvPr>
            <p:ph type="ftr" sz="quarter" idx="3"/>
          </p:nvPr>
        </p:nvSpPr>
        <p:spPr>
          <a:xfrm>
            <a:off x="2343150" y="9181397"/>
            <a:ext cx="2171700"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4914900" y="9181397"/>
            <a:ext cx="160020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hyperlink" Target="https://en.wikipedia.org/wiki/Syria" TargetMode="External"/><Relationship Id="rId2" Type="http://schemas.openxmlformats.org/officeDocument/2006/relationships/image" Target="../media/image13.jfif"/><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7.jpg"/><Relationship Id="rId4" Type="http://schemas.openxmlformats.org/officeDocument/2006/relationships/hyperlink" Target="https://en.wikipedia.org/wiki/Shipyar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fif"/><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hyperlink" Target="https://tr.wikipedia.org/wiki/Antalya_(il)" TargetMode="External"/><Relationship Id="rId2" Type="http://schemas.openxmlformats.org/officeDocument/2006/relationships/image" Target="../media/image18.jfif"/><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fif"/><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4.jpg"/><Relationship Id="rId1" Type="http://schemas.openxmlformats.org/officeDocument/2006/relationships/slideLayout" Target="../slideLayouts/slideLayout2.xml"/><Relationship Id="rId4" Type="http://schemas.openxmlformats.org/officeDocument/2006/relationships/image" Target="../media/image35.jpg"/></Relationships>
</file>

<file path=ppt/slides/_rels/slide1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2.xml"/><Relationship Id="rId4" Type="http://schemas.openxmlformats.org/officeDocument/2006/relationships/image" Target="../media/image41.jpg"/></Relationships>
</file>

<file path=ppt/slides/_rels/slide2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8.jfif"/><Relationship Id="rId7" Type="http://schemas.openxmlformats.org/officeDocument/2006/relationships/image" Target="../media/image52.jfif"/><Relationship Id="rId2" Type="http://schemas.openxmlformats.org/officeDocument/2006/relationships/image" Target="../media/image47.jpg"/><Relationship Id="rId1" Type="http://schemas.openxmlformats.org/officeDocument/2006/relationships/slideLayout" Target="../slideLayouts/slideLayout2.xml"/><Relationship Id="rId6" Type="http://schemas.openxmlformats.org/officeDocument/2006/relationships/image" Target="../media/image51.jfif"/><Relationship Id="rId5" Type="http://schemas.openxmlformats.org/officeDocument/2006/relationships/image" Target="../media/image50.jfif"/><Relationship Id="rId4" Type="http://schemas.openxmlformats.org/officeDocument/2006/relationships/image" Target="../media/image49.jfif"/></Relationships>
</file>

<file path=ppt/slides/_rels/slide2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4.jfif"/><Relationship Id="rId7" Type="http://schemas.openxmlformats.org/officeDocument/2006/relationships/image" Target="../media/image58.jfif"/><Relationship Id="rId2" Type="http://schemas.openxmlformats.org/officeDocument/2006/relationships/image" Target="../media/image53.jpg"/><Relationship Id="rId1" Type="http://schemas.openxmlformats.org/officeDocument/2006/relationships/slideLayout" Target="../slideLayouts/slideLayout2.xml"/><Relationship Id="rId6" Type="http://schemas.openxmlformats.org/officeDocument/2006/relationships/image" Target="../media/image57.jfif"/><Relationship Id="rId5" Type="http://schemas.openxmlformats.org/officeDocument/2006/relationships/image" Target="../media/image56.jfif"/><Relationship Id="rId4" Type="http://schemas.openxmlformats.org/officeDocument/2006/relationships/image" Target="../media/image55.jfif"/></Relationships>
</file>

<file path=ppt/slides/_rels/slide2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jpg"/><Relationship Id="rId4" Type="http://schemas.openxmlformats.org/officeDocument/2006/relationships/image" Target="../media/image61.jpg"/></Relationships>
</file>

<file path=ppt/slides/_rels/slide3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g"/><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3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33.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70.png"/><Relationship Id="rId7" Type="http://schemas.openxmlformats.org/officeDocument/2006/relationships/image" Target="../media/image74.png"/><Relationship Id="rId2" Type="http://schemas.openxmlformats.org/officeDocument/2006/relationships/image" Target="../media/image69.png"/><Relationship Id="rId1" Type="http://schemas.openxmlformats.org/officeDocument/2006/relationships/slideLayout" Target="../slideLayouts/slideLayout2.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34.xml.rels><?xml version="1.0" encoding="UTF-8" standalone="yes"?>
<Relationships xmlns="http://schemas.openxmlformats.org/package/2006/relationships"><Relationship Id="rId3" Type="http://schemas.openxmlformats.org/officeDocument/2006/relationships/image" Target="../media/image76.png"/><Relationship Id="rId7" Type="http://schemas.openxmlformats.org/officeDocument/2006/relationships/image" Target="../media/image80.png"/><Relationship Id="rId2" Type="http://schemas.openxmlformats.org/officeDocument/2006/relationships/image" Target="../media/image64.jpg"/><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35.xml.rels><?xml version="1.0" encoding="UTF-8" standalone="yes"?>
<Relationships xmlns="http://schemas.openxmlformats.org/package/2006/relationships"><Relationship Id="rId3" Type="http://schemas.openxmlformats.org/officeDocument/2006/relationships/image" Target="../media/image76.png"/><Relationship Id="rId7" Type="http://schemas.openxmlformats.org/officeDocument/2006/relationships/image" Target="../media/image80.png"/><Relationship Id="rId2" Type="http://schemas.openxmlformats.org/officeDocument/2006/relationships/image" Target="../media/image64.jpg"/><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36.xml.rels><?xml version="1.0" encoding="UTF-8" standalone="yes"?>
<Relationships xmlns="http://schemas.openxmlformats.org/package/2006/relationships"><Relationship Id="rId3" Type="http://schemas.openxmlformats.org/officeDocument/2006/relationships/image" Target="../media/image76.png"/><Relationship Id="rId7" Type="http://schemas.openxmlformats.org/officeDocument/2006/relationships/image" Target="../media/image80.png"/><Relationship Id="rId2" Type="http://schemas.openxmlformats.org/officeDocument/2006/relationships/image" Target="../media/image64.jpg"/><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37.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38.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chart" Target="../charts/chart4.xml"/></Relationships>
</file>

<file path=ppt/slides/_rels/slide3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64.jpg"/><Relationship Id="rId1" Type="http://schemas.openxmlformats.org/officeDocument/2006/relationships/slideLayout" Target="../slideLayouts/slideLayout2.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40.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64.jpg"/><Relationship Id="rId1" Type="http://schemas.openxmlformats.org/officeDocument/2006/relationships/slideLayout" Target="../slideLayouts/slideLayout2.xml"/><Relationship Id="rId4" Type="http://schemas.openxmlformats.org/officeDocument/2006/relationships/image" Target="../media/image86.png"/></Relationships>
</file>

<file path=ppt/slides/_rels/slide41.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chart" Target="../charts/chart7.xml"/><Relationship Id="rId4" Type="http://schemas.openxmlformats.org/officeDocument/2006/relationships/chart" Target="../charts/chart6.xml"/></Relationships>
</file>

<file path=ppt/slides/_rels/slide42.xml.rels><?xml version="1.0" encoding="UTF-8" standalone="yes"?>
<Relationships xmlns="http://schemas.openxmlformats.org/package/2006/relationships"><Relationship Id="rId8" Type="http://schemas.openxmlformats.org/officeDocument/2006/relationships/image" Target="../media/image92.jpeg"/><Relationship Id="rId3" Type="http://schemas.openxmlformats.org/officeDocument/2006/relationships/image" Target="../media/image87.png"/><Relationship Id="rId7" Type="http://schemas.openxmlformats.org/officeDocument/2006/relationships/image" Target="../media/image91.png"/><Relationship Id="rId2" Type="http://schemas.openxmlformats.org/officeDocument/2006/relationships/image" Target="../media/image64.jpg"/><Relationship Id="rId1" Type="http://schemas.openxmlformats.org/officeDocument/2006/relationships/slideLayout" Target="../slideLayouts/slideLayout2.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png"/></Relationships>
</file>

<file path=ppt/slides/_rels/slide43.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image" Target="../media/image64.jpg"/><Relationship Id="rId1" Type="http://schemas.openxmlformats.org/officeDocument/2006/relationships/slideLayout" Target="../slideLayouts/slideLayout2.xml"/><Relationship Id="rId4" Type="http://schemas.openxmlformats.org/officeDocument/2006/relationships/chart" Target="../charts/chart9.xml"/></Relationships>
</file>

<file path=ppt/slides/_rels/slide4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g"/><Relationship Id="rId1" Type="http://schemas.openxmlformats.org/officeDocument/2006/relationships/slideLayout" Target="../slideLayouts/slideLayout2.xml"/><Relationship Id="rId6" Type="http://schemas.openxmlformats.org/officeDocument/2006/relationships/image" Target="../media/image102.jpeg"/><Relationship Id="rId5" Type="http://schemas.openxmlformats.org/officeDocument/2006/relationships/image" Target="../media/image101.jpeg"/><Relationship Id="rId4" Type="http://schemas.openxmlformats.org/officeDocument/2006/relationships/image" Target="../media/image100.png"/></Relationships>
</file>

<file path=ppt/slides/_rels/slide50.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3.jpeg"/><Relationship Id="rId1" Type="http://schemas.openxmlformats.org/officeDocument/2006/relationships/slideLayout" Target="../slideLayouts/slideLayout2.xml"/><Relationship Id="rId5" Type="http://schemas.openxmlformats.org/officeDocument/2006/relationships/image" Target="../media/image107.jpeg"/><Relationship Id="rId4" Type="http://schemas.openxmlformats.org/officeDocument/2006/relationships/image" Target="../media/image106.jpeg"/></Relationships>
</file>

<file path=ppt/slides/_rels/slide5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3.jpeg"/><Relationship Id="rId1" Type="http://schemas.openxmlformats.org/officeDocument/2006/relationships/slideLayout" Target="../slideLayouts/slideLayout2.xml"/><Relationship Id="rId4" Type="http://schemas.openxmlformats.org/officeDocument/2006/relationships/image" Target="../media/image109.png"/></Relationships>
</file>

<file path=ppt/slides/_rels/slide53.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98.jpg"/><Relationship Id="rId1" Type="http://schemas.openxmlformats.org/officeDocument/2006/relationships/slideLayout" Target="../slideLayouts/slideLayout2.xml"/><Relationship Id="rId6" Type="http://schemas.openxmlformats.org/officeDocument/2006/relationships/image" Target="../media/image113.jpeg"/><Relationship Id="rId5" Type="http://schemas.openxmlformats.org/officeDocument/2006/relationships/image" Target="../media/image112.png"/><Relationship Id="rId4" Type="http://schemas.openxmlformats.org/officeDocument/2006/relationships/image" Target="../media/image111.png"/></Relationships>
</file>

<file path=ppt/slides/_rels/slide54.xml.rels><?xml version="1.0" encoding="UTF-8" standalone="yes"?>
<Relationships xmlns="http://schemas.openxmlformats.org/package/2006/relationships"><Relationship Id="rId3" Type="http://schemas.openxmlformats.org/officeDocument/2006/relationships/image" Target="../media/image47.jpg"/><Relationship Id="rId7" Type="http://schemas.openxmlformats.org/officeDocument/2006/relationships/image" Target="../media/image11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6.jpeg"/><Relationship Id="rId5" Type="http://schemas.openxmlformats.org/officeDocument/2006/relationships/image" Target="../media/image115.jpeg"/><Relationship Id="rId4" Type="http://schemas.openxmlformats.org/officeDocument/2006/relationships/image" Target="../media/image114.jpeg"/></Relationships>
</file>

<file path=ppt/slides/_rels/slide55.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0.jpeg"/><Relationship Id="rId4" Type="http://schemas.openxmlformats.org/officeDocument/2006/relationships/image" Target="../media/image119.jpeg"/></Relationships>
</file>

<file path=ppt/slides/_rels/slide56.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2.jpeg"/><Relationship Id="rId4" Type="http://schemas.openxmlformats.org/officeDocument/2006/relationships/image" Target="../media/image121.jpeg"/></Relationships>
</file>

<file path=ppt/slides/_rels/slide57.xml.rels><?xml version="1.0" encoding="UTF-8" standalone="yes"?>
<Relationships xmlns="http://schemas.openxmlformats.org/package/2006/relationships"><Relationship Id="rId3" Type="http://schemas.openxmlformats.org/officeDocument/2006/relationships/image" Target="../media/image124.jpeg"/><Relationship Id="rId7" Type="http://schemas.openxmlformats.org/officeDocument/2006/relationships/image" Target="../media/image128.jpeg"/><Relationship Id="rId2" Type="http://schemas.openxmlformats.org/officeDocument/2006/relationships/image" Target="../media/image123.jpg"/><Relationship Id="rId1" Type="http://schemas.openxmlformats.org/officeDocument/2006/relationships/slideLayout" Target="../slideLayouts/slideLayout2.xml"/><Relationship Id="rId6" Type="http://schemas.openxmlformats.org/officeDocument/2006/relationships/image" Target="../media/image127.jpeg"/><Relationship Id="rId5" Type="http://schemas.openxmlformats.org/officeDocument/2006/relationships/image" Target="../media/image126.jpeg"/><Relationship Id="rId4" Type="http://schemas.openxmlformats.org/officeDocument/2006/relationships/image" Target="../media/image125.jpeg"/></Relationships>
</file>

<file path=ppt/slides/_rels/slide5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30.jpeg"/><Relationship Id="rId4" Type="http://schemas.openxmlformats.org/officeDocument/2006/relationships/image" Target="../media/image129.jpeg"/></Relationships>
</file>

<file path=ppt/slides/_rels/slide60.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image" Target="../media/image132.jpeg"/></Relationships>
</file>

<file path=ppt/slides/_rels/slide61.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134.jpeg"/></Relationships>
</file>

<file path=ppt/slides/_rels/slide62.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136.jpeg"/></Relationships>
</file>

<file path=ppt/slides/_rels/slide63.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140.jpeg"/><Relationship Id="rId5" Type="http://schemas.openxmlformats.org/officeDocument/2006/relationships/image" Target="../media/image139.jpeg"/><Relationship Id="rId4" Type="http://schemas.openxmlformats.org/officeDocument/2006/relationships/image" Target="../media/image138.jpeg"/></Relationships>
</file>

<file path=ppt/slides/_rels/slide64.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5.jpg"/><Relationship Id="rId1" Type="http://schemas.openxmlformats.org/officeDocument/2006/relationships/slideLayout" Target="../slideLayouts/slideLayout6.xml"/><Relationship Id="rId4" Type="http://schemas.openxmlformats.org/officeDocument/2006/relationships/image" Target="../media/image142.jpg"/></Relationships>
</file>

<file path=ppt/slides/_rels/slide65.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image" Target="../media/image5.jpg"/><Relationship Id="rId1" Type="http://schemas.openxmlformats.org/officeDocument/2006/relationships/slideLayout" Target="../slideLayouts/slideLayout6.xml"/><Relationship Id="rId4" Type="http://schemas.openxmlformats.org/officeDocument/2006/relationships/image" Target="../media/image144.jpeg"/></Relationships>
</file>

<file path=ppt/slides/_rels/slide66.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image" Target="../media/image5.jpg"/><Relationship Id="rId1" Type="http://schemas.openxmlformats.org/officeDocument/2006/relationships/slideLayout" Target="../slideLayouts/slideLayout6.xml"/><Relationship Id="rId5" Type="http://schemas.openxmlformats.org/officeDocument/2006/relationships/image" Target="../media/image147.jpeg"/><Relationship Id="rId4" Type="http://schemas.openxmlformats.org/officeDocument/2006/relationships/image" Target="../media/image14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6000" r="-68000"/>
          </a:stretch>
        </a:blipFill>
        <a:effectLst/>
      </p:bgPr>
    </p:bg>
    <p:spTree>
      <p:nvGrpSpPr>
        <p:cNvPr id="1" name=""/>
        <p:cNvGrpSpPr/>
        <p:nvPr/>
      </p:nvGrpSpPr>
      <p:grpSpPr>
        <a:xfrm>
          <a:off x="0" y="0"/>
          <a:ext cx="0" cy="0"/>
          <a:chOff x="0" y="0"/>
          <a:chExt cx="0" cy="0"/>
        </a:xfrm>
      </p:grpSpPr>
      <p:sp>
        <p:nvSpPr>
          <p:cNvPr id="3" name="Alt Başlık 2"/>
          <p:cNvSpPr>
            <a:spLocks noGrp="1"/>
          </p:cNvSpPr>
          <p:nvPr>
            <p:ph type="subTitle" idx="1"/>
          </p:nvPr>
        </p:nvSpPr>
        <p:spPr>
          <a:xfrm>
            <a:off x="-121897" y="1093871"/>
            <a:ext cx="7101789" cy="3859129"/>
          </a:xfrm>
        </p:spPr>
        <p:txBody>
          <a:bodyPr>
            <a:normAutofit fontScale="92500" lnSpcReduction="10000"/>
          </a:bodyPr>
          <a:lstStyle/>
          <a:p>
            <a:r>
              <a:rPr lang="tr-TR" sz="5000" b="1" dirty="0">
                <a:solidFill>
                  <a:schemeClr val="accent3">
                    <a:lumMod val="50000"/>
                  </a:schemeClr>
                </a:solidFill>
                <a:latin typeface="Didot" pitchFamily="50" charset="-94"/>
              </a:rPr>
              <a:t>SÜRDÜRÜLEBİLİRLİK </a:t>
            </a:r>
          </a:p>
          <a:p>
            <a:r>
              <a:rPr lang="tr-TR" sz="5000" b="1" dirty="0">
                <a:solidFill>
                  <a:schemeClr val="accent3">
                    <a:lumMod val="50000"/>
                  </a:schemeClr>
                </a:solidFill>
                <a:latin typeface="Didot" pitchFamily="50" charset="-94"/>
              </a:rPr>
              <a:t>EL KİTABI</a:t>
            </a:r>
          </a:p>
          <a:p>
            <a:endParaRPr lang="tr-TR" sz="5000" b="1" dirty="0">
              <a:solidFill>
                <a:schemeClr val="accent3">
                  <a:lumMod val="50000"/>
                </a:schemeClr>
              </a:solidFill>
              <a:latin typeface="Didot" pitchFamily="50" charset="-94"/>
            </a:endParaRPr>
          </a:p>
          <a:p>
            <a:r>
              <a:rPr lang="tr-TR" sz="5000" b="1" dirty="0">
                <a:solidFill>
                  <a:schemeClr val="accent3">
                    <a:lumMod val="50000"/>
                  </a:schemeClr>
                </a:solidFill>
                <a:latin typeface="Didot" pitchFamily="50" charset="-94"/>
              </a:rPr>
              <a:t>SUSTAINABILITY </a:t>
            </a:r>
          </a:p>
          <a:p>
            <a:r>
              <a:rPr lang="tr-TR" sz="5000" b="1" dirty="0">
                <a:solidFill>
                  <a:schemeClr val="accent3">
                    <a:lumMod val="50000"/>
                  </a:schemeClr>
                </a:solidFill>
                <a:latin typeface="Didot" pitchFamily="50" charset="-94"/>
              </a:rPr>
              <a:t>MANUAL</a:t>
            </a:r>
          </a:p>
        </p:txBody>
      </p:sp>
      <p:sp>
        <p:nvSpPr>
          <p:cNvPr id="5" name="Alt Başlık 2"/>
          <p:cNvSpPr txBox="1">
            <a:spLocks/>
          </p:cNvSpPr>
          <p:nvPr/>
        </p:nvSpPr>
        <p:spPr>
          <a:xfrm>
            <a:off x="647690" y="5147781"/>
            <a:ext cx="5562618" cy="1275225"/>
          </a:xfrm>
          <a:prstGeom prst="rect">
            <a:avLst/>
          </a:prstGeom>
        </p:spPr>
        <p:txBody>
          <a:bodyPr vert="horz" lIns="91440" tIns="45720" rIns="91440" bIns="45720" rtlCol="0">
            <a:normAutofit fontScale="70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tr-TR" dirty="0">
              <a:solidFill>
                <a:schemeClr val="tx1"/>
              </a:solidFill>
              <a:latin typeface="Didot" pitchFamily="50" charset="-94"/>
            </a:endParaRPr>
          </a:p>
          <a:p>
            <a:r>
              <a:rPr lang="tr-TR" b="1" dirty="0">
                <a:solidFill>
                  <a:schemeClr val="accent3">
                    <a:lumMod val="50000"/>
                  </a:schemeClr>
                </a:solidFill>
                <a:latin typeface="Didot" pitchFamily="50" charset="-94"/>
              </a:rPr>
              <a:t> </a:t>
            </a:r>
            <a:r>
              <a:rPr lang="tr-TR" sz="7500" b="1" dirty="0">
                <a:solidFill>
                  <a:schemeClr val="accent3">
                    <a:lumMod val="50000"/>
                  </a:schemeClr>
                </a:solidFill>
                <a:latin typeface="Didot" pitchFamily="50" charset="-94"/>
              </a:rPr>
              <a:t>2025</a:t>
            </a:r>
          </a:p>
          <a:p>
            <a:endParaRPr lang="tr-TR" sz="7500" b="1" dirty="0">
              <a:solidFill>
                <a:schemeClr val="accent3">
                  <a:lumMod val="50000"/>
                </a:schemeClr>
              </a:solidFill>
              <a:latin typeface="Didot" pitchFamily="50" charset="-94"/>
            </a:endParaRPr>
          </a:p>
        </p:txBody>
      </p:sp>
      <p:pic>
        <p:nvPicPr>
          <p:cNvPr id="7" name="Resim 6">
            <a:extLst>
              <a:ext uri="{FF2B5EF4-FFF2-40B4-BE49-F238E27FC236}">
                <a16:creationId xmlns:a16="http://schemas.microsoft.com/office/drawing/2014/main" id="{7C65032F-85F2-8167-490E-C5974E70F9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8998" y="6444294"/>
            <a:ext cx="3600000" cy="2700000"/>
          </a:xfrm>
          <a:prstGeom prst="rect">
            <a:avLst/>
          </a:prstGeom>
        </p:spPr>
      </p:pic>
    </p:spTree>
    <p:extLst>
      <p:ext uri="{BB962C8B-B14F-4D97-AF65-F5344CB8AC3E}">
        <p14:creationId xmlns:p14="http://schemas.microsoft.com/office/powerpoint/2010/main" val="16239576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l="-90000" r="-11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396699"/>
            <a:ext cx="6172200" cy="1019908"/>
          </a:xfrm>
        </p:spPr>
        <p:txBody>
          <a:bodyPr>
            <a:normAutofit/>
          </a:bodyPr>
          <a:lstStyle/>
          <a:p>
            <a:r>
              <a:rPr lang="tr-TR" b="1" dirty="0"/>
              <a:t>TÜRKİYE CUMHURİYETİ</a:t>
            </a:r>
            <a:endParaRPr lang="tr-TR" sz="2200" b="1" dirty="0"/>
          </a:p>
        </p:txBody>
      </p:sp>
      <p:sp>
        <p:nvSpPr>
          <p:cNvPr id="3" name="İçerik Yer Tutucusu 2"/>
          <p:cNvSpPr>
            <a:spLocks noGrp="1"/>
          </p:cNvSpPr>
          <p:nvPr>
            <p:ph idx="1"/>
          </p:nvPr>
        </p:nvSpPr>
        <p:spPr>
          <a:xfrm>
            <a:off x="394419" y="5095107"/>
            <a:ext cx="6120681" cy="4248472"/>
          </a:xfrm>
        </p:spPr>
        <p:txBody>
          <a:bodyPr>
            <a:noAutofit/>
          </a:bodyPr>
          <a:lstStyle/>
          <a:p>
            <a:pPr marL="0" indent="0" algn="ctr">
              <a:lnSpc>
                <a:spcPct val="150000"/>
              </a:lnSpc>
              <a:buNone/>
            </a:pPr>
            <a:r>
              <a:rPr lang="tr-TR" sz="1800" b="1" dirty="0"/>
              <a:t>TÜRKİYE CUMHURİYETİNİN KURULUŞU</a:t>
            </a:r>
          </a:p>
          <a:p>
            <a:pPr marL="0" indent="0" algn="just">
              <a:lnSpc>
                <a:spcPct val="150000"/>
              </a:lnSpc>
              <a:buNone/>
            </a:pPr>
            <a:r>
              <a:rPr lang="tr-TR" sz="1800" dirty="0"/>
              <a:t>19 Mayıs 1919’da başlayan Ulusal Kurtuluş Savaşı’ndan sonra Mustafa Kemal Atatürk’ün önderliğinde Birinci TBMM 23 Nisan 1920’de toplanmıştır.  </a:t>
            </a:r>
          </a:p>
          <a:p>
            <a:pPr marL="0" indent="0" algn="just">
              <a:lnSpc>
                <a:spcPct val="150000"/>
              </a:lnSpc>
              <a:buNone/>
            </a:pPr>
            <a:r>
              <a:rPr lang="tr-TR" sz="1800" dirty="0"/>
              <a:t>20 Ocak 1921 günü ilk anayasanın kabulü ile </a:t>
            </a:r>
            <a:r>
              <a:rPr lang="tr-TR" sz="1800" b="1" dirty="0"/>
              <a:t>“Egemenlik kayıtsız, koşulsuz ulusundur. Yürütme ve yasama yetkisi Türk ulusu adına TBMM’de toplanmıştır.”</a:t>
            </a:r>
          </a:p>
          <a:p>
            <a:pPr marL="0" indent="0" algn="just">
              <a:lnSpc>
                <a:spcPct val="150000"/>
              </a:lnSpc>
              <a:buNone/>
            </a:pPr>
            <a:r>
              <a:rPr lang="tr-TR" sz="1800" dirty="0"/>
              <a:t>23 Nisan 1921’de TBMM açılışının ilk yıldönümünde 112 sayılı yasa ile 23 Nisan günü ulusal bayram ilan edilmiştir.</a:t>
            </a:r>
          </a:p>
          <a:p>
            <a:pPr marL="0" indent="0" algn="just">
              <a:lnSpc>
                <a:spcPct val="150000"/>
              </a:lnSpc>
              <a:buNone/>
            </a:pPr>
            <a:r>
              <a:rPr lang="tr-TR" sz="1800" dirty="0"/>
              <a:t>Cumhuriyet ise </a:t>
            </a:r>
            <a:r>
              <a:rPr lang="tr-TR" sz="1800" b="1" dirty="0"/>
              <a:t>29 Ekim 1923</a:t>
            </a:r>
            <a:r>
              <a:rPr lang="tr-TR" sz="1800" dirty="0"/>
              <a:t>’te ilan edilmiştir. </a:t>
            </a:r>
            <a:endParaRPr lang="tr-TR" sz="1800" b="1" dirty="0"/>
          </a:p>
        </p:txBody>
      </p:sp>
      <p:pic>
        <p:nvPicPr>
          <p:cNvPr id="14338" name="Picture 2" descr="C:\Users\kalite\Desktop\CASTİVAL SİSTEM\Travelife\Etiketler\Türkiy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910" y="1856656"/>
            <a:ext cx="6037426"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538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l="-134000" r="-79000" b="-5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396699"/>
            <a:ext cx="6172200" cy="1019908"/>
          </a:xfrm>
        </p:spPr>
        <p:txBody>
          <a:bodyPr>
            <a:normAutofit fontScale="90000"/>
          </a:bodyPr>
          <a:lstStyle/>
          <a:p>
            <a:r>
              <a:rPr lang="tr-TR" b="1" dirty="0"/>
              <a:t>MUSTAFA KEMAL ATATÜRK</a:t>
            </a:r>
            <a:br>
              <a:rPr lang="tr-TR" b="1" dirty="0"/>
            </a:br>
            <a:r>
              <a:rPr lang="tr-TR" sz="2200" b="1" dirty="0"/>
              <a:t>(1881-193</a:t>
            </a:r>
            <a:r>
              <a:rPr lang="tr-TR" sz="2800" b="1" dirty="0">
                <a:latin typeface="Comic Sans MS" panose="030F0702030302020204" pitchFamily="66" charset="0"/>
              </a:rPr>
              <a:t>∞</a:t>
            </a:r>
            <a:r>
              <a:rPr lang="tr-TR" sz="2200" b="1" dirty="0"/>
              <a:t>)</a:t>
            </a:r>
          </a:p>
        </p:txBody>
      </p:sp>
      <p:sp>
        <p:nvSpPr>
          <p:cNvPr id="3" name="İçerik Yer Tutucusu 2"/>
          <p:cNvSpPr>
            <a:spLocks noGrp="1"/>
          </p:cNvSpPr>
          <p:nvPr>
            <p:ph idx="1"/>
          </p:nvPr>
        </p:nvSpPr>
        <p:spPr>
          <a:xfrm>
            <a:off x="404663" y="5313040"/>
            <a:ext cx="6120681" cy="4248472"/>
          </a:xfrm>
        </p:spPr>
        <p:txBody>
          <a:bodyPr>
            <a:noAutofit/>
          </a:bodyPr>
          <a:lstStyle/>
          <a:p>
            <a:pPr marL="0" indent="0" algn="just">
              <a:buNone/>
            </a:pPr>
            <a:r>
              <a:rPr lang="tr-TR" sz="1500" b="1" dirty="0"/>
              <a:t>TÜRKİYE CUMHURİYETİ'NİN KURUCUSU VE İLK CUMHURBAŞKANI ATATÜRK</a:t>
            </a:r>
          </a:p>
          <a:p>
            <a:pPr marL="0" indent="0" algn="just">
              <a:buNone/>
            </a:pPr>
            <a:r>
              <a:rPr lang="tr-TR" sz="1600" dirty="0"/>
              <a:t>1881’de Selanik’te doğdu. Annesi Zübeyde Hanım, babası Ali Rıza Efendi’dir. Sırasıyla, Mahalle Mektebi, Şemsi Efendi Okulu, Selanik Mülkiye Rüştiyesi, Selanik Askeri Rüştiyesi, Selanik Askeri İdadisi, Harp Okulu ve Harp Akademisi’ne gitti. 1893 yılında Askeri Rüştiye’de okurken matematik öğretmeni tarafından adına “Kemal” ilave edilerek Mustafa Kemal adını aldı.</a:t>
            </a:r>
          </a:p>
          <a:p>
            <a:pPr marL="0" indent="0" algn="just">
              <a:buNone/>
            </a:pPr>
            <a:r>
              <a:rPr lang="tr-TR" sz="1600" dirty="0"/>
              <a:t>Osmanlı Devleti I. Dünya Savaşı’ndan yenik ayrılınca Mondros Ateşkes Antlaşması imzalandı. Bu antlaşma uyarınca vatan topraklarının işgalinin başlaması üzerine Mustafa Kemal, 19 Mayıs 1919’da Samsun’a çıkarak milli mücadeleyi başlattı.</a:t>
            </a:r>
          </a:p>
          <a:p>
            <a:pPr marL="0" indent="0" algn="just">
              <a:buNone/>
            </a:pPr>
            <a:r>
              <a:rPr lang="tr-TR" sz="1600" dirty="0"/>
              <a:t>Mustafa Kemal, 23 Nisan 1920’de TBMM’nin açılması ile Meclis ve Hükümet Başkanlığına seçildi. Sakarya Savaşı’nın kazanılmasının ardından, Gazilik unvanı ve Mareşallik rütbesi ile onurlandırıldı. Mustafa Kemal, 29 Ekim 1923’de cumhuriyetin ilan edilmesi ile beraber Türkiye Cumhuriyeti’nin ilk Cumhurbaşkanı oldu.</a:t>
            </a:r>
            <a:endParaRPr lang="tr-TR" sz="1600" b="1" dirty="0"/>
          </a:p>
          <a:p>
            <a:pPr marL="0" indent="0" algn="just">
              <a:buNone/>
            </a:pPr>
            <a:endParaRPr lang="tr-TR" sz="1500" dirty="0"/>
          </a:p>
        </p:txBody>
      </p:sp>
      <p:pic>
        <p:nvPicPr>
          <p:cNvPr id="13314" name="Picture 2" descr="C:\Users\kalite\Desktop\CASTİVAL SİSTEM\Travelife\Etiketler\Atatür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672" y="1640632"/>
            <a:ext cx="5917561"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40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
            <a:lum/>
          </a:blip>
          <a:srcRect/>
          <a:stretch>
            <a:fillRect l="-9000" r="-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94320" y="200472"/>
            <a:ext cx="6669360" cy="739877"/>
          </a:xfrm>
        </p:spPr>
        <p:txBody>
          <a:bodyPr>
            <a:noAutofit/>
          </a:bodyPr>
          <a:lstStyle/>
          <a:p>
            <a:r>
              <a:rPr lang="tr-TR" b="1" dirty="0">
                <a:solidFill>
                  <a:schemeClr val="tx2"/>
                </a:solidFill>
              </a:rPr>
              <a:t>ARIA RESORT &amp; SPA HOTEL</a:t>
            </a:r>
          </a:p>
        </p:txBody>
      </p:sp>
      <p:sp>
        <p:nvSpPr>
          <p:cNvPr id="3" name="İçerik Yer Tutucusu 2"/>
          <p:cNvSpPr>
            <a:spLocks noGrp="1"/>
          </p:cNvSpPr>
          <p:nvPr>
            <p:ph idx="1"/>
          </p:nvPr>
        </p:nvSpPr>
        <p:spPr>
          <a:xfrm>
            <a:off x="11447" y="6111046"/>
            <a:ext cx="7344816" cy="4016896"/>
          </a:xfrm>
        </p:spPr>
        <p:txBody>
          <a:bodyPr>
            <a:noAutofit/>
          </a:bodyPr>
          <a:lstStyle/>
          <a:p>
            <a:pPr marL="0" marR="539750" lvl="0" indent="0" algn="just">
              <a:spcBef>
                <a:spcPts val="0"/>
              </a:spcBef>
              <a:buNone/>
            </a:pPr>
            <a:r>
              <a:rPr lang="tr-TR" sz="1450" dirty="0">
                <a:effectLst/>
                <a:latin typeface="Calibri" panose="020F0502020204030204" pitchFamily="34" charset="0"/>
                <a:ea typeface="Calibri" panose="020F0502020204030204" pitchFamily="34" charset="0"/>
                <a:cs typeface="Arial" panose="020B0604020202020204" pitchFamily="34" charset="0"/>
              </a:rPr>
              <a:t>Hedeflerimizi günümüzün değişen şartlarını göz önünde bulundurarak, sürdürülebilir turizmin getirdiği sorumlulukların farkında ve sürekli iyileştirme prensibi doğrultusunda geliştirmekteyiz. Sahip olduğumuz kaynakların en verimli şekilde kullanılması, korunması ve gelecek nesillere aktarılması için çalışmalarımızı sürdürmekteyiz.</a:t>
            </a:r>
            <a:r>
              <a:rPr lang="tr-TR" sz="1450" i="1" dirty="0">
                <a:effectLst/>
                <a:latin typeface="Calibri" panose="020F0502020204030204" pitchFamily="34" charset="0"/>
                <a:ea typeface="Calibri" panose="020F0502020204030204" pitchFamily="34" charset="0"/>
                <a:cs typeface="Arial" panose="020B0604020202020204" pitchFamily="34" charset="0"/>
              </a:rPr>
              <a:t> </a:t>
            </a:r>
            <a:endParaRPr lang="tr-TR" sz="1450" dirty="0">
              <a:effectLst/>
              <a:latin typeface="Calibri" panose="020F0502020204030204" pitchFamily="34" charset="0"/>
              <a:ea typeface="Calibri" panose="020F0502020204030204" pitchFamily="34" charset="0"/>
              <a:cs typeface="Arial" panose="020B0604020202020204" pitchFamily="34" charset="0"/>
            </a:endParaRPr>
          </a:p>
          <a:p>
            <a:pPr marL="539750" marR="539750" algn="just">
              <a:spcBef>
                <a:spcPts val="0"/>
              </a:spcBef>
              <a:buNone/>
            </a:pPr>
            <a:r>
              <a:rPr lang="tr-TR" sz="1450" dirty="0">
                <a:effectLst/>
                <a:latin typeface="Calibri" panose="020F0502020204030204" pitchFamily="34" charset="0"/>
                <a:ea typeface="Calibri" panose="020F0502020204030204" pitchFamily="34" charset="0"/>
                <a:cs typeface="Arial" panose="020B0604020202020204" pitchFamily="34" charset="0"/>
              </a:rPr>
              <a:t> Bu doğrultuda;</a:t>
            </a:r>
          </a:p>
          <a:p>
            <a:pPr marL="539750" marR="539750" algn="just">
              <a:spcBef>
                <a:spcPts val="0"/>
              </a:spcBef>
              <a:buNone/>
            </a:pPr>
            <a:r>
              <a:rPr lang="tr-TR" sz="1450" dirty="0">
                <a:effectLst/>
                <a:latin typeface="Calibri" panose="020F0502020204030204" pitchFamily="34" charset="0"/>
                <a:ea typeface="Calibri" panose="020F0502020204030204" pitchFamily="34" charset="0"/>
                <a:cs typeface="Arial" panose="020B0604020202020204" pitchFamily="34" charset="0"/>
              </a:rPr>
              <a:t> Sürdürülebilirlik konusunda farkındalığı artırarak,</a:t>
            </a:r>
          </a:p>
          <a:p>
            <a:pPr marR="539750" lvl="0" algn="just">
              <a:spcBef>
                <a:spcPts val="0"/>
              </a:spcBef>
              <a:buFont typeface="Wingdings" panose="05000000000000000000" pitchFamily="2" charset="2"/>
              <a:buChar char="§"/>
            </a:pPr>
            <a:r>
              <a:rPr lang="tr-TR" sz="1450" dirty="0">
                <a:effectLst/>
                <a:latin typeface="Calibri" panose="020F0502020204030204" pitchFamily="34" charset="0"/>
                <a:ea typeface="Calibri" panose="020F0502020204030204" pitchFamily="34" charset="0"/>
                <a:cs typeface="Arial" panose="020B0604020202020204" pitchFamily="34" charset="0"/>
              </a:rPr>
              <a:t>Yerel kalkınmaya ve yerel ekonomiye destek vererek,</a:t>
            </a:r>
          </a:p>
          <a:p>
            <a:pPr marR="539750" lvl="0" algn="just">
              <a:spcBef>
                <a:spcPts val="0"/>
              </a:spcBef>
              <a:buFont typeface="Wingdings" panose="05000000000000000000" pitchFamily="2" charset="2"/>
              <a:buChar char="§"/>
            </a:pPr>
            <a:r>
              <a:rPr lang="tr-TR" sz="1450" dirty="0">
                <a:effectLst/>
                <a:latin typeface="Calibri" panose="020F0502020204030204" pitchFamily="34" charset="0"/>
                <a:ea typeface="Calibri" panose="020F0502020204030204" pitchFamily="34" charset="0"/>
                <a:cs typeface="Arial" panose="020B0604020202020204" pitchFamily="34" charset="0"/>
              </a:rPr>
              <a:t>Cinsiyet eşitsizliği, ırk, özel ve savunmasız gruplar gibi konularda ayrım yapmadan yerel istihdamı sağlayarak,</a:t>
            </a:r>
          </a:p>
          <a:p>
            <a:pPr marR="539750" lvl="0" algn="just">
              <a:spcBef>
                <a:spcPts val="0"/>
              </a:spcBef>
              <a:buFont typeface="Wingdings" panose="05000000000000000000" pitchFamily="2" charset="2"/>
              <a:buChar char="§"/>
            </a:pPr>
            <a:r>
              <a:rPr lang="tr-TR" sz="1450" dirty="0">
                <a:effectLst/>
                <a:latin typeface="Calibri" panose="020F0502020204030204" pitchFamily="34" charset="0"/>
                <a:ea typeface="Calibri" panose="020F0502020204030204" pitchFamily="34" charset="0"/>
                <a:cs typeface="Arial" panose="020B0604020202020204" pitchFamily="34" charset="0"/>
              </a:rPr>
              <a:t>Hem tesis içinde hem de yerel halk ile birlikte sosyal çalışmalar yaparak,</a:t>
            </a:r>
          </a:p>
          <a:p>
            <a:pPr marR="539750" lvl="0" algn="just">
              <a:spcBef>
                <a:spcPts val="0"/>
              </a:spcBef>
              <a:buFont typeface="Wingdings" panose="05000000000000000000" pitchFamily="2" charset="2"/>
              <a:buChar char="§"/>
            </a:pPr>
            <a:r>
              <a:rPr lang="tr-TR" sz="1450" dirty="0">
                <a:effectLst/>
                <a:latin typeface="Calibri" panose="020F0502020204030204" pitchFamily="34" charset="0"/>
                <a:ea typeface="Calibri" panose="020F0502020204030204" pitchFamily="34" charset="0"/>
                <a:cs typeface="Arial" panose="020B0604020202020204" pitchFamily="34" charset="0"/>
              </a:rPr>
              <a:t>Doğal, kültürel ve tarihi değerlerimizin bilinirliğini artırarak,</a:t>
            </a:r>
          </a:p>
          <a:p>
            <a:pPr marR="539750" lvl="0" algn="just">
              <a:spcBef>
                <a:spcPts val="0"/>
              </a:spcBef>
              <a:buFont typeface="Wingdings" panose="05000000000000000000" pitchFamily="2" charset="2"/>
              <a:buChar char="§"/>
            </a:pPr>
            <a:r>
              <a:rPr lang="tr-TR" sz="1450" dirty="0">
                <a:effectLst/>
                <a:latin typeface="Calibri" panose="020F0502020204030204" pitchFamily="34" charset="0"/>
                <a:ea typeface="Calibri" panose="020F0502020204030204" pitchFamily="34" charset="0"/>
                <a:cs typeface="Arial" panose="020B0604020202020204" pitchFamily="34" charset="0"/>
              </a:rPr>
              <a:t>Misafir memnuniyetini üst seviyede tutarak,</a:t>
            </a:r>
          </a:p>
          <a:p>
            <a:pPr marR="539750" lvl="0" algn="just">
              <a:spcBef>
                <a:spcPts val="0"/>
              </a:spcBef>
              <a:buFont typeface="Wingdings" panose="05000000000000000000" pitchFamily="2" charset="2"/>
              <a:buChar char="§"/>
            </a:pPr>
            <a:r>
              <a:rPr lang="tr-TR" sz="1450" dirty="0">
                <a:effectLst/>
                <a:latin typeface="Calibri" panose="020F0502020204030204" pitchFamily="34" charset="0"/>
                <a:ea typeface="Calibri" panose="020F0502020204030204" pitchFamily="34" charset="0"/>
                <a:cs typeface="Arial" panose="020B0604020202020204" pitchFamily="34" charset="0"/>
              </a:rPr>
              <a:t>Kaynaklarımızı verimli kullanarak çevre etkilerinin azaltılmasına yönelik çalışmalar yaparak Sürdürülebilir turizm ilkelerini uygulamaktayız.</a:t>
            </a:r>
          </a:p>
          <a:p>
            <a:pPr marL="114300" marR="539750" indent="0" algn="just">
              <a:spcBef>
                <a:spcPts val="0"/>
              </a:spcBef>
              <a:buNone/>
            </a:pPr>
            <a:r>
              <a:rPr lang="tr-TR" sz="1450" dirty="0">
                <a:effectLst/>
                <a:latin typeface="Calibri" panose="020F0502020204030204" pitchFamily="34" charset="0"/>
                <a:ea typeface="Calibri" panose="020F0502020204030204" pitchFamily="34" charset="0"/>
                <a:cs typeface="Arial" panose="020B0604020202020204" pitchFamily="34" charset="0"/>
              </a:rPr>
              <a:t>Doğaya karşı sorumluluklarımızı biliyoruz. Bu yüzden tesisimizde sürdürülebilir turizm ilkeleri doğrultusunda birtakım çalışmalar yapmaktayız.</a:t>
            </a:r>
          </a:p>
          <a:p>
            <a:pPr marL="114300" marR="539750" indent="0" algn="just">
              <a:spcBef>
                <a:spcPts val="0"/>
              </a:spcBef>
              <a:buNone/>
            </a:pPr>
            <a:endParaRPr lang="tr-TR" sz="1450" dirty="0">
              <a:effectLst/>
              <a:latin typeface="Calibri" panose="020F0502020204030204" pitchFamily="34" charset="0"/>
              <a:ea typeface="Calibri" panose="020F0502020204030204" pitchFamily="34" charset="0"/>
              <a:cs typeface="Arial" panose="020B0604020202020204" pitchFamily="34" charset="0"/>
            </a:endParaRPr>
          </a:p>
          <a:p>
            <a:pPr marL="457200" marR="539750" algn="just">
              <a:spcBef>
                <a:spcPts val="0"/>
              </a:spcBef>
            </a:pPr>
            <a:endParaRPr lang="tr-TR" sz="1450" dirty="0">
              <a:effectLst/>
              <a:latin typeface="Calibri" panose="020F0502020204030204" pitchFamily="34" charset="0"/>
              <a:ea typeface="Calibri" panose="020F0502020204030204" pitchFamily="34" charset="0"/>
              <a:cs typeface="Arial" panose="020B0604020202020204" pitchFamily="34" charset="0"/>
            </a:endParaRPr>
          </a:p>
          <a:p>
            <a:endParaRPr lang="tr-TR" sz="1450" dirty="0"/>
          </a:p>
        </p:txBody>
      </p:sp>
      <p:pic>
        <p:nvPicPr>
          <p:cNvPr id="8" name="Resim 7">
            <a:extLst>
              <a:ext uri="{FF2B5EF4-FFF2-40B4-BE49-F238E27FC236}">
                <a16:creationId xmlns:a16="http://schemas.microsoft.com/office/drawing/2014/main" id="{FBB1C380-2CD2-A7AC-4F19-A2AF478A6B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9000" y="1010759"/>
            <a:ext cx="4320000" cy="3021429"/>
          </a:xfrm>
          <a:prstGeom prst="rect">
            <a:avLst/>
          </a:prstGeom>
        </p:spPr>
      </p:pic>
      <p:sp>
        <p:nvSpPr>
          <p:cNvPr id="9" name="İçerik Yer Tutucusu 2">
            <a:extLst>
              <a:ext uri="{FF2B5EF4-FFF2-40B4-BE49-F238E27FC236}">
                <a16:creationId xmlns:a16="http://schemas.microsoft.com/office/drawing/2014/main" id="{29E5D33B-7BCF-FB2F-0CA6-DC53FB92008A}"/>
              </a:ext>
            </a:extLst>
          </p:cNvPr>
          <p:cNvSpPr txBox="1">
            <a:spLocks/>
          </p:cNvSpPr>
          <p:nvPr/>
        </p:nvSpPr>
        <p:spPr>
          <a:xfrm>
            <a:off x="-498263" y="4102598"/>
            <a:ext cx="7854526" cy="40168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39750" marR="539750" indent="359410" algn="just">
              <a:spcBef>
                <a:spcPts val="0"/>
              </a:spcBef>
              <a:buNone/>
            </a:pPr>
            <a:r>
              <a:rPr lang="tr-TR" sz="145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ARIA RESORT &amp; SPA HOTEL </a:t>
            </a:r>
            <a:r>
              <a:rPr lang="tr-TR" sz="1450" dirty="0">
                <a:effectLst/>
                <a:latin typeface="Calibri" panose="020F0502020204030204" pitchFamily="34" charset="0"/>
                <a:ea typeface="Calibri" panose="020F0502020204030204" pitchFamily="34" charset="0"/>
                <a:cs typeface="Arial" panose="020B0604020202020204" pitchFamily="34" charset="0"/>
              </a:rPr>
              <a:t>olarak 2023 yılı itibariyle sürdürülebilirlik çalışmalarımıza başladık. Hazırlanan bu sürdürülebilirlik raporu 2025 yılı verilerini içermektedir.</a:t>
            </a:r>
          </a:p>
          <a:p>
            <a:pPr marL="539750" marR="539750" indent="359410" algn="just">
              <a:spcBef>
                <a:spcPts val="0"/>
              </a:spcBef>
              <a:buNone/>
            </a:pPr>
            <a:r>
              <a:rPr lang="tr-TR" sz="1450" dirty="0">
                <a:effectLst/>
                <a:latin typeface="Calibri" panose="020F0502020204030204" pitchFamily="34" charset="0"/>
                <a:ea typeface="Calibri" panose="020F0502020204030204" pitchFamily="34" charset="0"/>
                <a:cs typeface="Arial" panose="020B0604020202020204" pitchFamily="34" charset="0"/>
              </a:rPr>
              <a:t>Hedefimiz; tüm ekip arkadaşlarımız ile birlikte yasal gereklilikler doğrultusunda en iyi hizmeti en kaliteli bir şekilde vererek misafirlerimizin memnuniyetini en üst seviyede tutmaktır. Bu doğrultuda sürdürülebilirlik adına gerçekleştirdiğimiz gelişmeyi; yönetimimiz, ekip arkadaşlarımız, misafirlerimiz, tedarikçilerimiz ve diğer tüm partnerlerimiz ile paylaşmayı ve böylece sürdürülebilirlik konusunda ki farkındalığı artırarak, belirlediğimiz hedeflere ulaşmayı amaçlamaktayız.</a:t>
            </a:r>
            <a:endParaRPr lang="tr-TR" sz="1450" dirty="0"/>
          </a:p>
        </p:txBody>
      </p:sp>
    </p:spTree>
    <p:extLst>
      <p:ext uri="{BB962C8B-B14F-4D97-AF65-F5344CB8AC3E}">
        <p14:creationId xmlns:p14="http://schemas.microsoft.com/office/powerpoint/2010/main" val="457378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
            <a:lum/>
          </a:blip>
          <a:srcRect/>
          <a:stretch>
            <a:fillRect l="-9000" r="-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441845" y="704528"/>
            <a:ext cx="6172200" cy="504057"/>
          </a:xfrm>
        </p:spPr>
        <p:txBody>
          <a:bodyPr>
            <a:normAutofit/>
          </a:bodyPr>
          <a:lstStyle/>
          <a:p>
            <a:r>
              <a:rPr lang="tr-TR" sz="2200" b="1" dirty="0">
                <a:solidFill>
                  <a:schemeClr val="accent1">
                    <a:lumMod val="50000"/>
                  </a:schemeClr>
                </a:solidFill>
              </a:rPr>
              <a:t>KALİTE VE SÜRDÜRÜLEBİLİRLİK POLİTİKAMIZ</a:t>
            </a:r>
          </a:p>
        </p:txBody>
      </p:sp>
      <p:sp>
        <p:nvSpPr>
          <p:cNvPr id="3" name="İçerik Yer Tutucusu 2"/>
          <p:cNvSpPr>
            <a:spLocks noGrp="1"/>
          </p:cNvSpPr>
          <p:nvPr>
            <p:ph idx="1"/>
          </p:nvPr>
        </p:nvSpPr>
        <p:spPr>
          <a:xfrm>
            <a:off x="332655" y="1136577"/>
            <a:ext cx="6291071" cy="8496944"/>
          </a:xfrm>
        </p:spPr>
        <p:txBody>
          <a:bodyPr>
            <a:noAutofit/>
          </a:bodyPr>
          <a:lstStyle/>
          <a:p>
            <a:pPr marL="0" indent="0" algn="just">
              <a:buNone/>
            </a:pPr>
            <a:r>
              <a:rPr lang="tr-TR" sz="1400" dirty="0"/>
              <a:t>Toplumsal, Çevresel ve Kültürel değerleri ön planda tutarak, yerel ve uluslar arası yasalar ve standartlar çerçevesinde turizm sektöründe öncü yapıları uygulamaya geçirmek için gerekli kaynakları sağladığımız, kalite, gıda ve su güvenliği, iş sağlığı ve güvenliği, bilgi güvenliği, bulaşıcı hastalık yönetimi ve sürdürülebilir turizm temellinde kurumsal kültür oluşturarak gelişimini sürdürdüğümüz ve yazılı hale getirdiğimiz Entegre Yönetim Sistemini uygulayarak;</a:t>
            </a:r>
          </a:p>
          <a:p>
            <a:pPr algn="just"/>
            <a:r>
              <a:rPr lang="tr-TR" sz="1400" dirty="0"/>
              <a:t>Faaliyetlerimizle ilgili yürürlükte olan yasal mevzuat, ulusal ve uluslararası standartlar ile tüm uygunluk yükümlülüklerine uymayı,</a:t>
            </a:r>
          </a:p>
          <a:p>
            <a:pPr algn="just"/>
            <a:r>
              <a:rPr lang="tr-TR" sz="1400" dirty="0"/>
              <a:t>Faaliyetlerimizde tüm paydaşların memnuniyetini esas alarak ve kendi iç ve dış hususlarımız, ilgili taraflarımızın ihtiyaç ve beklentilerini değerlendirip potansiyel riskleri ve risklerin oluşturacağı fırsatları önceden analiz ederek sürekli iyileştirmeyi,</a:t>
            </a:r>
          </a:p>
          <a:p>
            <a:pPr algn="just"/>
            <a:r>
              <a:rPr lang="tr-TR" sz="1400" dirty="0"/>
              <a:t>Hedefleri, risk, fırsat ve tehditleri belirleyerek, çalışanlarımızın, misafirlerimizin, yerel toplumun ve tüm paydaşlarımızın ihtiyaçlarını, isteklerini, önerilerini ve şikâyetlerini iletebilecekleri imkânları oluşturarak, sistem performansını ve uygulamaların etkinliğini paydaş odaklı olarak izlemeyi ve ölçmeyi,</a:t>
            </a:r>
          </a:p>
          <a:p>
            <a:pPr algn="just"/>
            <a:r>
              <a:rPr lang="tr-TR" sz="1400" dirty="0"/>
              <a:t>Mümkün olduğunca yerel toplumdan seçtiğimiz çalışanlarımızın bilinçlerini ve yetkinliklerini artırmak için gerekli eğitimleri düzenleyip, teşvik, motivasyon ve doğru iletişimi sağlayarak, tüm faaliyetlerimizde çalışanlarımızın önerileri dahil olmak üzere katılımlarını sağlamayı,</a:t>
            </a:r>
          </a:p>
          <a:p>
            <a:pPr algn="just"/>
            <a:r>
              <a:rPr lang="tr-TR" sz="1400" dirty="0"/>
              <a:t>Çalışanlarımıza, misafirlerimize ve tüm paydaşlarımıza güvenli ve sağlıklı çalışma ve yaşam ortamı sağlamak için; kazaları ve meslek hastalıklarını önlemek amacı ile, planlama yaparak acil durumlara karşı en kısa sürede ve en etkin şekilde müdahale edebilecek bir organizasyon oluşturmayı ve etkin olarak uygulamayı,</a:t>
            </a:r>
          </a:p>
          <a:p>
            <a:pPr algn="just"/>
            <a:r>
              <a:rPr lang="tr-TR" sz="1400" dirty="0"/>
              <a:t>Çalışanlarımıza, misafirlerimize ve tüm paydaşlarımıza güvenli ve sağlıklı çalışma ve yaşam ortamı sağlamak için; gıda, su ve enfeksiyon kaynaklı oluşabilecek tüm rahatsızlıkları önlemek amacı ile planlama yaparak acil durumlara karşı en kısa sürede ve en etkin şekilde müdahale edebilecek bir organizasyon oluşturmayı ve etkin olarak uygulamayı,</a:t>
            </a:r>
          </a:p>
          <a:p>
            <a:pPr algn="just"/>
            <a:r>
              <a:rPr lang="tr-TR" sz="1400" dirty="0"/>
              <a:t>Bilginin gizlilik, bütünlük ve erişilebilirlik özelliklerini koruma altına almak çalışan, misafir ve paydaşlarımızın kişisel bilgi güvenliği sağlamayı,</a:t>
            </a:r>
          </a:p>
          <a:p>
            <a:pPr algn="just"/>
            <a:r>
              <a:rPr lang="tr-TR" sz="1400" dirty="0"/>
              <a:t>Tesislerimizde; çocukların gelişimine katkıda bulunan, düşünce ve isteklerini, duygularını rahatça ifade edebilecekleri, ebeveynleri gözetiminde kendilerini özgür ve rahat hissedecekleri imkânları sağlayarak; Çocuklar, Kadınlar ve Hareket Kabiliyeti Kısıtlı kişiler başta olmak üzere tüm bireylerde ruhsal ve fiziksel etkiler bırakabilecek ve haklarını kısıtlayabilecek her türlü eyleme karşı olmak ve bu bilinci tüm çalışan ve paydaşlarımızla paylaşarak, bu tür eylemlerle yasalar çerçevesinde mücadele etmeyi,</a:t>
            </a:r>
          </a:p>
          <a:p>
            <a:pPr marL="0" indent="0" algn="just">
              <a:buNone/>
            </a:pPr>
            <a:endParaRPr lang="tr-TR" sz="1400" dirty="0"/>
          </a:p>
        </p:txBody>
      </p:sp>
      <p:sp>
        <p:nvSpPr>
          <p:cNvPr id="5" name="Başlık 1">
            <a:extLst>
              <a:ext uri="{FF2B5EF4-FFF2-40B4-BE49-F238E27FC236}">
                <a16:creationId xmlns:a16="http://schemas.microsoft.com/office/drawing/2014/main" id="{D9A03DD2-BA4A-50EE-C177-FCAF07F1EB33}"/>
              </a:ext>
            </a:extLst>
          </p:cNvPr>
          <p:cNvSpPr txBox="1">
            <a:spLocks/>
          </p:cNvSpPr>
          <p:nvPr/>
        </p:nvSpPr>
        <p:spPr>
          <a:xfrm>
            <a:off x="72008" y="128464"/>
            <a:ext cx="6669360" cy="73987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tr-TR" sz="3000" b="1" dirty="0">
                <a:solidFill>
                  <a:schemeClr val="accent1">
                    <a:lumMod val="50000"/>
                  </a:schemeClr>
                </a:solidFill>
              </a:rPr>
              <a:t>ARIA RESORT &amp; SPA HOTEL</a:t>
            </a:r>
          </a:p>
        </p:txBody>
      </p:sp>
    </p:spTree>
    <p:extLst>
      <p:ext uri="{BB962C8B-B14F-4D97-AF65-F5344CB8AC3E}">
        <p14:creationId xmlns:p14="http://schemas.microsoft.com/office/powerpoint/2010/main" val="4059926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
            <a:lum/>
          </a:blip>
          <a:srcRect/>
          <a:stretch>
            <a:fillRect l="-9000" r="-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439459" y="750429"/>
            <a:ext cx="6172200" cy="504057"/>
          </a:xfrm>
        </p:spPr>
        <p:txBody>
          <a:bodyPr>
            <a:normAutofit/>
          </a:bodyPr>
          <a:lstStyle/>
          <a:p>
            <a:r>
              <a:rPr lang="tr-TR" sz="2200" b="1" dirty="0">
                <a:solidFill>
                  <a:schemeClr val="accent1">
                    <a:lumMod val="50000"/>
                  </a:schemeClr>
                </a:solidFill>
              </a:rPr>
              <a:t>KALİTE VE SÜRDÜRÜLEBİLİRLİK POLİTİKAMIZ</a:t>
            </a:r>
          </a:p>
        </p:txBody>
      </p:sp>
      <p:sp>
        <p:nvSpPr>
          <p:cNvPr id="3" name="İçerik Yer Tutucusu 2"/>
          <p:cNvSpPr>
            <a:spLocks noGrp="1"/>
          </p:cNvSpPr>
          <p:nvPr>
            <p:ph idx="1"/>
          </p:nvPr>
        </p:nvSpPr>
        <p:spPr>
          <a:xfrm>
            <a:off x="320588" y="1254486"/>
            <a:ext cx="6291071" cy="7992887"/>
          </a:xfrm>
        </p:spPr>
        <p:txBody>
          <a:bodyPr>
            <a:noAutofit/>
          </a:bodyPr>
          <a:lstStyle/>
          <a:p>
            <a:pPr algn="just"/>
            <a:r>
              <a:rPr lang="tr-TR" sz="1400" dirty="0"/>
              <a:t>Tesislerimizde hareket kabiliyeti kısıtlı çalışanlarımız ve misafirlerimiz için güven ve huzur içinde bütün imkânlardan ve ortamlardan eksiksiz faydalanması ve ulaşmaları için gerekli düzenlemeleri yapmayı,</a:t>
            </a:r>
          </a:p>
          <a:p>
            <a:pPr algn="just"/>
            <a:r>
              <a:rPr lang="tr-TR" sz="1400" dirty="0"/>
              <a:t>Kadınların iş gücüne katılımı için; cinsiyet ayrımı yapmadan, eşitlik ilkesi gözetilerek, haklarının kısıtlanmasını engelleyerek, iş/aile yaşam dengesini koruyan çalışma ve yaşam ortamını sağlamayı,</a:t>
            </a:r>
          </a:p>
          <a:p>
            <a:pPr algn="just"/>
            <a:r>
              <a:rPr lang="tr-TR" sz="1400" dirty="0"/>
              <a:t>Yatırımlarımızı ve faaliyetlerimizi planlarken; korunan hassas alanlara, tarihi mirasa, doğal ve kültürel çevrenin bütünlüğüne olan etkilerini dikkate alarak; doğal kaynakların verimli ve tasarruflu ölçüde kullanılmasını, peyzaj düzenlemesiyle ilgili çalışmalarımızda yöreye/bölgeye/ekosisteme uygun bitkiler, uygulamalar ve materyaller tercih etmeyi, </a:t>
            </a:r>
          </a:p>
          <a:p>
            <a:pPr algn="just"/>
            <a:r>
              <a:rPr lang="tr-TR" sz="1400" dirty="0"/>
              <a:t>Tükettiğimiz kadar enerji üretimi felsefemizi; iklim değişikliğine sebep olan enerji ve doğal kaynak kullanımlarımızda karbon ayak izimizi azaltacak, günün koşullarına uygun tasarruflu cihazları ve yöntemleri kullanarak, faaliyetlerimizde enerji ve doğal kaynak kullanımını azaltmak için yatırım ve planlama yaparak ve tüketimleri ölçerek analiz etmeyi,</a:t>
            </a:r>
          </a:p>
          <a:p>
            <a:pPr algn="just"/>
            <a:r>
              <a:rPr lang="tr-TR" sz="1400" dirty="0"/>
              <a:t>Doğal yaşamı tehdit edecek yasaklı/nesli tükenmekte olan canlıların ve bitkilerin faaliyetlerimizde ve tesislerimiz bünyesinde bulundurulmayacağını ve tespit edilmesi durumunda doğrudan yasal mercilere gerekli bildirimlerin sağlanacağını,</a:t>
            </a:r>
          </a:p>
          <a:p>
            <a:pPr algn="just"/>
            <a:r>
              <a:rPr lang="tr-TR" sz="1400" dirty="0"/>
              <a:t>Ülkemizde ve bölgemizde bulunan tarihi, arkeolojik, kültürel ve manevi öneme sahip yerel/bölgesel yiyeceklerin, alanların ve geleneklerin korunmasına, gelişmesine ve duyulmasına katkı sağlamayı,</a:t>
            </a:r>
          </a:p>
          <a:p>
            <a:pPr algn="just"/>
            <a:r>
              <a:rPr lang="tr-TR" sz="1400" dirty="0"/>
              <a:t>Tedarik ettiğimiz tüm ürünlerin ve malzemelerin alımlarında niteliğini ve kalitesini kullanıcılarla değerlendirip, faaliyetlerimiz içinde uygunluğunu analiz ederek ve tedarik ettiğimiz kişileri/firmaları denetleyerek; çevreye, doğal yaşama, ekosisteme, insan ve canlı sağlığına zararlı etkilerinin mümkün olan en düşük seviyede tutulmasını, daha az ambalajlama ve karbon ayak izi oluşturan, yasal çerçevede daha fazla yerel üreticiden veya adil tedarikçilerden temin edilmesini, </a:t>
            </a:r>
          </a:p>
          <a:p>
            <a:pPr algn="just"/>
            <a:r>
              <a:rPr lang="tr-TR" sz="1400" dirty="0"/>
              <a:t>Tesislerimizde; “Sıfır Atık” projesi kapsamında atıkların doğru ve yerinde ayrıştırılması için bilgilendirme ve bilinçlendirme ile, geri dönüşümü sağlanabilen malzemeleri tercih ederek, oluşan atıkların ayrışımını etkin şekilde sağlamayı, geri dönüşümü bulunmayan malzemelerin yetkili kuruluşlarca bertarafının sağlanmasını, tek kullanımlık malzemelerin kullanımını mümkün olan en düşük seviyede tutarak atık miktarının azaltılması sağlamayı, taahhüt ederiz.</a:t>
            </a:r>
            <a:endParaRPr lang="tr-TR" sz="1600" dirty="0"/>
          </a:p>
        </p:txBody>
      </p:sp>
      <p:sp>
        <p:nvSpPr>
          <p:cNvPr id="5" name="Başlık 1">
            <a:extLst>
              <a:ext uri="{FF2B5EF4-FFF2-40B4-BE49-F238E27FC236}">
                <a16:creationId xmlns:a16="http://schemas.microsoft.com/office/drawing/2014/main" id="{3F619B45-AF2A-FED7-E5AC-B76425FD5088}"/>
              </a:ext>
            </a:extLst>
          </p:cNvPr>
          <p:cNvSpPr txBox="1">
            <a:spLocks/>
          </p:cNvSpPr>
          <p:nvPr/>
        </p:nvSpPr>
        <p:spPr>
          <a:xfrm>
            <a:off x="72008" y="128464"/>
            <a:ext cx="6669360" cy="73987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tr-TR" sz="3000" b="1" dirty="0">
                <a:solidFill>
                  <a:schemeClr val="accent1">
                    <a:lumMod val="50000"/>
                  </a:schemeClr>
                </a:solidFill>
              </a:rPr>
              <a:t>ARIA RESORT &amp; SPA HOTEL</a:t>
            </a:r>
          </a:p>
        </p:txBody>
      </p:sp>
    </p:spTree>
    <p:extLst>
      <p:ext uri="{BB962C8B-B14F-4D97-AF65-F5344CB8AC3E}">
        <p14:creationId xmlns:p14="http://schemas.microsoft.com/office/powerpoint/2010/main" val="3513417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94000" r="-94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128465"/>
            <a:ext cx="6172200" cy="864096"/>
          </a:xfrm>
        </p:spPr>
        <p:txBody>
          <a:bodyPr>
            <a:normAutofit/>
          </a:bodyPr>
          <a:lstStyle/>
          <a:p>
            <a:r>
              <a:rPr lang="tr-TR" sz="4000" dirty="0">
                <a:solidFill>
                  <a:schemeClr val="accent3">
                    <a:lumMod val="50000"/>
                  </a:schemeClr>
                </a:solidFill>
              </a:rPr>
              <a:t>HARİTA ve GÜZARGAHLAR</a:t>
            </a:r>
          </a:p>
        </p:txBody>
      </p:sp>
      <p:sp>
        <p:nvSpPr>
          <p:cNvPr id="3" name="İçerik Yer Tutucusu 2"/>
          <p:cNvSpPr>
            <a:spLocks noGrp="1"/>
          </p:cNvSpPr>
          <p:nvPr>
            <p:ph idx="1"/>
          </p:nvPr>
        </p:nvSpPr>
        <p:spPr>
          <a:xfrm>
            <a:off x="512676" y="4088904"/>
            <a:ext cx="5832648" cy="5290290"/>
          </a:xfrm>
        </p:spPr>
        <p:txBody>
          <a:bodyPr>
            <a:noAutofit/>
          </a:bodyPr>
          <a:lstStyle/>
          <a:p>
            <a:pPr marL="0" indent="0">
              <a:buNone/>
            </a:pPr>
            <a:r>
              <a:rPr lang="tr-TR" sz="2400" b="1" dirty="0">
                <a:solidFill>
                  <a:schemeClr val="accent3">
                    <a:lumMod val="50000"/>
                  </a:schemeClr>
                </a:solidFill>
              </a:rPr>
              <a:t>Otelimizden;</a:t>
            </a:r>
          </a:p>
          <a:p>
            <a:r>
              <a:rPr lang="tr-TR" sz="2400" b="1" dirty="0">
                <a:solidFill>
                  <a:schemeClr val="accent3">
                    <a:lumMod val="50000"/>
                  </a:schemeClr>
                </a:solidFill>
              </a:rPr>
              <a:t>Alanya Kalesi 			16 km</a:t>
            </a:r>
          </a:p>
          <a:p>
            <a:r>
              <a:rPr lang="tr-TR" sz="2400" b="1" dirty="0">
                <a:solidFill>
                  <a:schemeClr val="accent3">
                    <a:lumMod val="50000"/>
                  </a:schemeClr>
                </a:solidFill>
              </a:rPr>
              <a:t>Alanya </a:t>
            </a:r>
            <a:r>
              <a:rPr lang="tr-TR" sz="2400" b="1" dirty="0" err="1">
                <a:solidFill>
                  <a:schemeClr val="accent3">
                    <a:lumMod val="50000"/>
                  </a:schemeClr>
                </a:solidFill>
              </a:rPr>
              <a:t>Kızılkule</a:t>
            </a:r>
            <a:r>
              <a:rPr lang="tr-TR" sz="2400" b="1" dirty="0">
                <a:solidFill>
                  <a:schemeClr val="accent3">
                    <a:lumMod val="50000"/>
                  </a:schemeClr>
                </a:solidFill>
              </a:rPr>
              <a:t> 			14 km</a:t>
            </a:r>
          </a:p>
          <a:p>
            <a:r>
              <a:rPr lang="tr-TR" sz="2400" b="1" dirty="0">
                <a:solidFill>
                  <a:schemeClr val="accent3">
                    <a:lumMod val="50000"/>
                  </a:schemeClr>
                </a:solidFill>
              </a:rPr>
              <a:t>Alanya Teleferik 			12 km</a:t>
            </a:r>
          </a:p>
          <a:p>
            <a:r>
              <a:rPr lang="tr-TR" sz="2400" b="1" dirty="0">
                <a:solidFill>
                  <a:schemeClr val="accent3">
                    <a:lumMod val="50000"/>
                  </a:schemeClr>
                </a:solidFill>
              </a:rPr>
              <a:t>Alanya Kleopatra Plajı		13 km</a:t>
            </a:r>
          </a:p>
          <a:p>
            <a:r>
              <a:rPr lang="tr-TR" sz="2400" b="1" dirty="0">
                <a:solidFill>
                  <a:schemeClr val="accent3">
                    <a:lumMod val="50000"/>
                  </a:schemeClr>
                </a:solidFill>
              </a:rPr>
              <a:t>Damlataş Mağarası 		12 km</a:t>
            </a:r>
          </a:p>
          <a:p>
            <a:r>
              <a:rPr lang="tr-TR" sz="2400" b="1" dirty="0">
                <a:solidFill>
                  <a:schemeClr val="accent3">
                    <a:lumMod val="50000"/>
                  </a:schemeClr>
                </a:solidFill>
              </a:rPr>
              <a:t>Dim Çayı 				16 km</a:t>
            </a:r>
          </a:p>
          <a:p>
            <a:r>
              <a:rPr lang="tr-TR" sz="2400" b="1" dirty="0">
                <a:solidFill>
                  <a:schemeClr val="accent3">
                    <a:lumMod val="50000"/>
                  </a:schemeClr>
                </a:solidFill>
              </a:rPr>
              <a:t>Syedra Antik Kenti 			35 km</a:t>
            </a:r>
          </a:p>
          <a:p>
            <a:r>
              <a:rPr lang="tr-TR" sz="2400" b="1" dirty="0" err="1">
                <a:solidFill>
                  <a:schemeClr val="accent3">
                    <a:lumMod val="50000"/>
                  </a:schemeClr>
                </a:solidFill>
              </a:rPr>
              <a:t>Sapadere</a:t>
            </a:r>
            <a:r>
              <a:rPr lang="tr-TR" sz="2400" b="1" dirty="0">
                <a:solidFill>
                  <a:schemeClr val="accent3">
                    <a:lumMod val="50000"/>
                  </a:schemeClr>
                </a:solidFill>
              </a:rPr>
              <a:t> Kanyonu 		59 km</a:t>
            </a:r>
          </a:p>
          <a:p>
            <a:r>
              <a:rPr lang="tr-TR" sz="2400" b="1" dirty="0">
                <a:solidFill>
                  <a:schemeClr val="accent3">
                    <a:lumMod val="50000"/>
                  </a:schemeClr>
                </a:solidFill>
              </a:rPr>
              <a:t>Manavgat Şelalesi 			53 km</a:t>
            </a:r>
          </a:p>
          <a:p>
            <a:r>
              <a:rPr lang="tr-TR" sz="2400" b="1" dirty="0">
                <a:solidFill>
                  <a:schemeClr val="accent3">
                    <a:lumMod val="50000"/>
                  </a:schemeClr>
                </a:solidFill>
              </a:rPr>
              <a:t>Side Antik Kent 			55 km</a:t>
            </a:r>
          </a:p>
          <a:p>
            <a:r>
              <a:rPr lang="tr-TR" sz="2400" b="1" dirty="0">
                <a:solidFill>
                  <a:schemeClr val="accent3">
                    <a:lumMod val="50000"/>
                  </a:schemeClr>
                </a:solidFill>
              </a:rPr>
              <a:t>Aspendos Antik Tiyatro 		84 km</a:t>
            </a:r>
          </a:p>
          <a:p>
            <a:r>
              <a:rPr lang="tr-TR" sz="2400" b="1" dirty="0">
                <a:solidFill>
                  <a:schemeClr val="accent3">
                    <a:lumMod val="50000"/>
                  </a:schemeClr>
                </a:solidFill>
              </a:rPr>
              <a:t>Antalya Kaleiçi 			129 km</a:t>
            </a:r>
          </a:p>
        </p:txBody>
      </p:sp>
      <p:pic>
        <p:nvPicPr>
          <p:cNvPr id="4" name="Resim 3"/>
          <p:cNvPicPr>
            <a:picLocks noChangeAspect="1"/>
          </p:cNvPicPr>
          <p:nvPr/>
        </p:nvPicPr>
        <p:blipFill>
          <a:blip r:embed="rId3"/>
          <a:stretch>
            <a:fillRect/>
          </a:stretch>
        </p:blipFill>
        <p:spPr>
          <a:xfrm>
            <a:off x="4047573" y="1105742"/>
            <a:ext cx="2160000" cy="2160000"/>
          </a:xfrm>
          <a:prstGeom prst="rect">
            <a:avLst/>
          </a:prstGeom>
        </p:spPr>
      </p:pic>
      <p:pic>
        <p:nvPicPr>
          <p:cNvPr id="6" name="Resim 5">
            <a:extLst>
              <a:ext uri="{FF2B5EF4-FFF2-40B4-BE49-F238E27FC236}">
                <a16:creationId xmlns:a16="http://schemas.microsoft.com/office/drawing/2014/main" id="{32A9545C-A3EB-79D1-9FA7-75D61DF7C1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429" y="1101865"/>
            <a:ext cx="2160000" cy="2191579"/>
          </a:xfrm>
          <a:prstGeom prst="rect">
            <a:avLst/>
          </a:prstGeom>
        </p:spPr>
      </p:pic>
      <p:sp>
        <p:nvSpPr>
          <p:cNvPr id="8" name="Metin kutusu 7">
            <a:extLst>
              <a:ext uri="{FF2B5EF4-FFF2-40B4-BE49-F238E27FC236}">
                <a16:creationId xmlns:a16="http://schemas.microsoft.com/office/drawing/2014/main" id="{496FF57F-6168-2279-CC7A-5261C3DEDECD}"/>
              </a:ext>
            </a:extLst>
          </p:cNvPr>
          <p:cNvSpPr txBox="1"/>
          <p:nvPr/>
        </p:nvSpPr>
        <p:spPr>
          <a:xfrm>
            <a:off x="3537012" y="3261443"/>
            <a:ext cx="3429000" cy="646331"/>
          </a:xfrm>
          <a:prstGeom prst="rect">
            <a:avLst/>
          </a:prstGeom>
          <a:noFill/>
        </p:spPr>
        <p:txBody>
          <a:bodyPr wrap="square">
            <a:spAutoFit/>
          </a:bodyPr>
          <a:lstStyle/>
          <a:p>
            <a:pPr marL="0" indent="0" algn="ctr">
              <a:buNone/>
            </a:pPr>
            <a:r>
              <a:rPr lang="tr-TR" sz="1800" b="1" dirty="0">
                <a:solidFill>
                  <a:schemeClr val="accent3">
                    <a:lumMod val="50000"/>
                  </a:schemeClr>
                </a:solidFill>
              </a:rPr>
              <a:t>Alanya Otobüs güzergah ve saatleri için QR kodu okutunuz.</a:t>
            </a:r>
          </a:p>
        </p:txBody>
      </p:sp>
      <p:sp>
        <p:nvSpPr>
          <p:cNvPr id="9" name="Metin kutusu 8">
            <a:extLst>
              <a:ext uri="{FF2B5EF4-FFF2-40B4-BE49-F238E27FC236}">
                <a16:creationId xmlns:a16="http://schemas.microsoft.com/office/drawing/2014/main" id="{6546B175-AC3D-E7D7-0C19-CED2585A7B8D}"/>
              </a:ext>
            </a:extLst>
          </p:cNvPr>
          <p:cNvSpPr txBox="1"/>
          <p:nvPr/>
        </p:nvSpPr>
        <p:spPr>
          <a:xfrm>
            <a:off x="-108011" y="3261442"/>
            <a:ext cx="3429000" cy="646331"/>
          </a:xfrm>
          <a:prstGeom prst="rect">
            <a:avLst/>
          </a:prstGeom>
          <a:noFill/>
        </p:spPr>
        <p:txBody>
          <a:bodyPr wrap="square">
            <a:spAutoFit/>
          </a:bodyPr>
          <a:lstStyle/>
          <a:p>
            <a:pPr marL="0" indent="0" algn="ctr">
              <a:buNone/>
            </a:pPr>
            <a:r>
              <a:rPr lang="tr-TR" sz="1800" b="1" dirty="0">
                <a:solidFill>
                  <a:schemeClr val="accent3">
                    <a:lumMod val="50000"/>
                  </a:schemeClr>
                </a:solidFill>
              </a:rPr>
              <a:t>Konaklı Otobüs güzergah ve saatleri için QR kodu okutunuz.</a:t>
            </a:r>
          </a:p>
        </p:txBody>
      </p:sp>
    </p:spTree>
    <p:extLst>
      <p:ext uri="{BB962C8B-B14F-4D97-AF65-F5344CB8AC3E}">
        <p14:creationId xmlns:p14="http://schemas.microsoft.com/office/powerpoint/2010/main" val="1022147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2000"/>
            <a:lum/>
          </a:blip>
          <a:srcRect/>
          <a:stretch>
            <a:fillRect l="-76000" r="-79000" b="-12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569111" y="0"/>
            <a:ext cx="6172200" cy="1019908"/>
          </a:xfrm>
        </p:spPr>
        <p:txBody>
          <a:bodyPr>
            <a:normAutofit/>
          </a:bodyPr>
          <a:lstStyle/>
          <a:p>
            <a:r>
              <a:rPr lang="tr-TR" sz="4000" dirty="0">
                <a:solidFill>
                  <a:schemeClr val="accent3">
                    <a:lumMod val="50000"/>
                  </a:schemeClr>
                </a:solidFill>
              </a:rPr>
              <a:t>ALANYA KALESİ</a:t>
            </a:r>
          </a:p>
        </p:txBody>
      </p:sp>
      <p:sp>
        <p:nvSpPr>
          <p:cNvPr id="3" name="İçerik Yer Tutucusu 2"/>
          <p:cNvSpPr>
            <a:spLocks noGrp="1"/>
          </p:cNvSpPr>
          <p:nvPr>
            <p:ph idx="1"/>
          </p:nvPr>
        </p:nvSpPr>
        <p:spPr>
          <a:xfrm>
            <a:off x="-243408" y="4244646"/>
            <a:ext cx="6984719" cy="5892929"/>
          </a:xfrm>
        </p:spPr>
        <p:txBody>
          <a:bodyPr>
            <a:noAutofit/>
          </a:bodyPr>
          <a:lstStyle/>
          <a:p>
            <a:pPr indent="0" algn="just">
              <a:lnSpc>
                <a:spcPct val="107000"/>
              </a:lnSpc>
              <a:spcAft>
                <a:spcPts val="800"/>
              </a:spcAft>
              <a:buNone/>
            </a:pPr>
            <a:r>
              <a:rPr lang="tr-TR" sz="1700" kern="100" dirty="0">
                <a:effectLst/>
                <a:latin typeface="Calibri" panose="020F0502020204030204" pitchFamily="34" charset="0"/>
                <a:ea typeface="Calibri" panose="020F0502020204030204" pitchFamily="34" charset="0"/>
                <a:cs typeface="Times New Roman" panose="02020603050405020304" pitchFamily="18" charset="0"/>
              </a:rPr>
              <a:t>	Alanya Kalesi, </a:t>
            </a:r>
            <a:r>
              <a:rPr lang="tr-TR" sz="1700" kern="100" dirty="0">
                <a:latin typeface="Calibri" panose="020F0502020204030204" pitchFamily="34" charset="0"/>
                <a:ea typeface="Calibri" panose="020F0502020204030204" pitchFamily="34" charset="0"/>
                <a:cs typeface="Times New Roman" panose="02020603050405020304" pitchFamily="18" charset="0"/>
              </a:rPr>
              <a:t>A</a:t>
            </a:r>
            <a:r>
              <a:rPr lang="tr-TR" sz="1700" kern="100" dirty="0">
                <a:effectLst/>
                <a:latin typeface="Calibri" panose="020F0502020204030204" pitchFamily="34" charset="0"/>
                <a:ea typeface="Calibri" panose="020F0502020204030204" pitchFamily="34" charset="0"/>
                <a:cs typeface="Times New Roman" panose="02020603050405020304" pitchFamily="18" charset="0"/>
              </a:rPr>
              <a:t>ntalya'nın ilçesi Alanya'nın simgelerinden biri olan kale. Denizden yaklaşık olarak 250 metre kadar yükselen bir yarımada üzerinde bulunmaktadır. Surlarının uzunluğu toplam olarak 6,5 kilometredir. Eski dönemlerde </a:t>
            </a:r>
            <a:r>
              <a:rPr lang="tr-TR" sz="1700" kern="100" dirty="0" err="1">
                <a:effectLst/>
                <a:latin typeface="Calibri" panose="020F0502020204030204" pitchFamily="34" charset="0"/>
                <a:ea typeface="Calibri" panose="020F0502020204030204" pitchFamily="34" charset="0"/>
                <a:cs typeface="Times New Roman" panose="02020603050405020304" pitchFamily="18" charset="0"/>
              </a:rPr>
              <a:t>Kandeleri</a:t>
            </a:r>
            <a:r>
              <a:rPr lang="tr-TR" sz="1700" kern="100" dirty="0">
                <a:effectLst/>
                <a:latin typeface="Calibri" panose="020F0502020204030204" pitchFamily="34" charset="0"/>
                <a:ea typeface="Calibri" panose="020F0502020204030204" pitchFamily="34" charset="0"/>
                <a:cs typeface="Times New Roman" panose="02020603050405020304" pitchFamily="18" charset="0"/>
              </a:rPr>
              <a:t> olarak adlandırılan Alanya yerleşimine kale Helenistik dönemde inşa edilmiştir. Günümüzdeki tarihi dokusu 13. yüzyıl Selçuklu eseri olan kalenin tarihi Helenistik döneme kadar inmektedir. Kale, 1221 yılında kenti alıp yeniden inşa ettiren Selçuklu Sultanı I. Alaeddin Keykubad tarafından yaptırılmıştır. Kalede toplam 83 kule ve 140 burç vardır. Orta Çağ'da surların içinde bulunan kentin su gereksinimini sağlamak üzere 1200 kadar sarnıç yapılmıştır. Sarnıçların bir kısmı hâlen kullanılmaktadır. Surlar, planlı bir şekilde </a:t>
            </a:r>
            <a:r>
              <a:rPr lang="tr-TR" sz="1700" kern="100" dirty="0" err="1">
                <a:effectLst/>
                <a:latin typeface="Calibri" panose="020F0502020204030204" pitchFamily="34" charset="0"/>
                <a:ea typeface="Calibri" panose="020F0502020204030204" pitchFamily="34" charset="0"/>
                <a:cs typeface="Times New Roman" panose="02020603050405020304" pitchFamily="18" charset="0"/>
              </a:rPr>
              <a:t>Ehmedek</a:t>
            </a:r>
            <a:r>
              <a:rPr lang="tr-TR" sz="1700" kern="100" dirty="0">
                <a:effectLst/>
                <a:latin typeface="Calibri" panose="020F0502020204030204" pitchFamily="34" charset="0"/>
                <a:ea typeface="Calibri" panose="020F0502020204030204" pitchFamily="34" charset="0"/>
                <a:cs typeface="Times New Roman" panose="02020603050405020304" pitchFamily="18" charset="0"/>
              </a:rPr>
              <a:t>, </a:t>
            </a:r>
            <a:r>
              <a:rPr lang="tr-TR" sz="1700" kern="100" dirty="0" err="1">
                <a:effectLst/>
                <a:latin typeface="Calibri" panose="020F0502020204030204" pitchFamily="34" charset="0"/>
                <a:ea typeface="Calibri" panose="020F0502020204030204" pitchFamily="34" charset="0"/>
                <a:cs typeface="Times New Roman" panose="02020603050405020304" pitchFamily="18" charset="0"/>
              </a:rPr>
              <a:t>İçkale</a:t>
            </a:r>
            <a:r>
              <a:rPr lang="tr-TR" sz="1700" kern="100" dirty="0">
                <a:effectLst/>
                <a:latin typeface="Calibri" panose="020F0502020204030204" pitchFamily="34" charset="0"/>
                <a:ea typeface="Calibri" panose="020F0502020204030204" pitchFamily="34" charset="0"/>
                <a:cs typeface="Times New Roman" panose="02020603050405020304" pitchFamily="18" charset="0"/>
              </a:rPr>
              <a:t>, Adam Atacağı, </a:t>
            </a:r>
            <a:r>
              <a:rPr lang="tr-TR" sz="1700" kern="100" dirty="0" err="1">
                <a:effectLst/>
                <a:latin typeface="Calibri" panose="020F0502020204030204" pitchFamily="34" charset="0"/>
                <a:ea typeface="Calibri" panose="020F0502020204030204" pitchFamily="34" charset="0"/>
                <a:cs typeface="Times New Roman" panose="02020603050405020304" pitchFamily="18" charset="0"/>
              </a:rPr>
              <a:t>Cilvarda</a:t>
            </a:r>
            <a:r>
              <a:rPr lang="tr-TR" sz="1700" kern="100" dirty="0">
                <a:effectLst/>
                <a:latin typeface="Calibri" panose="020F0502020204030204" pitchFamily="34" charset="0"/>
                <a:ea typeface="Calibri" panose="020F0502020204030204" pitchFamily="34" charset="0"/>
                <a:cs typeface="Times New Roman" panose="02020603050405020304" pitchFamily="18" charset="0"/>
              </a:rPr>
              <a:t> burnu, Arap Evliyası ve Esat Burcu'nu takiben Tophane ile </a:t>
            </a:r>
            <a:r>
              <a:rPr lang="tr-TR" sz="1700" kern="100" dirty="0" err="1">
                <a:effectLst/>
                <a:latin typeface="Calibri" panose="020F0502020204030204" pitchFamily="34" charset="0"/>
                <a:ea typeface="Calibri" panose="020F0502020204030204" pitchFamily="34" charset="0"/>
                <a:cs typeface="Times New Roman" panose="02020603050405020304" pitchFamily="18" charset="0"/>
              </a:rPr>
              <a:t>Tersane'yi</a:t>
            </a:r>
            <a:r>
              <a:rPr lang="tr-TR" sz="1700" kern="100" dirty="0">
                <a:effectLst/>
                <a:latin typeface="Calibri" panose="020F0502020204030204" pitchFamily="34" charset="0"/>
                <a:ea typeface="Calibri" panose="020F0502020204030204" pitchFamily="34" charset="0"/>
                <a:cs typeface="Times New Roman" panose="02020603050405020304" pitchFamily="18" charset="0"/>
              </a:rPr>
              <a:t> geçip </a:t>
            </a:r>
            <a:r>
              <a:rPr lang="tr-TR" sz="1700" kern="100" dirty="0" err="1">
                <a:effectLst/>
                <a:latin typeface="Calibri" panose="020F0502020204030204" pitchFamily="34" charset="0"/>
                <a:ea typeface="Calibri" panose="020F0502020204030204" pitchFamily="34" charset="0"/>
                <a:cs typeface="Times New Roman" panose="02020603050405020304" pitchFamily="18" charset="0"/>
              </a:rPr>
              <a:t>Kızılkule'de</a:t>
            </a:r>
            <a:r>
              <a:rPr lang="tr-TR" sz="1700" kern="100" dirty="0">
                <a:effectLst/>
                <a:latin typeface="Calibri" panose="020F0502020204030204" pitchFamily="34" charset="0"/>
                <a:ea typeface="Calibri" panose="020F0502020204030204" pitchFamily="34" charset="0"/>
                <a:cs typeface="Times New Roman" panose="02020603050405020304" pitchFamily="18" charset="0"/>
              </a:rPr>
              <a:t> bitecek şekilde yapılmıştır.</a:t>
            </a:r>
          </a:p>
          <a:p>
            <a:pPr indent="0" algn="just">
              <a:lnSpc>
                <a:spcPct val="107000"/>
              </a:lnSpc>
              <a:spcAft>
                <a:spcPts val="800"/>
              </a:spcAft>
              <a:buNone/>
            </a:pPr>
            <a:endParaRPr lang="tr-TR" sz="1700" kern="100" dirty="0">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endParaRPr lang="tr-TR" sz="1700" kern="100" dirty="0">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tr-TR" sz="1800" dirty="0"/>
          </a:p>
        </p:txBody>
      </p:sp>
      <p:pic>
        <p:nvPicPr>
          <p:cNvPr id="4" name="Resim 3">
            <a:extLst>
              <a:ext uri="{FF2B5EF4-FFF2-40B4-BE49-F238E27FC236}">
                <a16:creationId xmlns:a16="http://schemas.microsoft.com/office/drawing/2014/main" id="{86FC9CDD-E49D-6D92-3ADA-0A46C1A502C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030" y="1049475"/>
            <a:ext cx="4853940" cy="2895600"/>
          </a:xfrm>
          <a:prstGeom prst="rect">
            <a:avLst/>
          </a:prstGeom>
          <a:noFill/>
          <a:ln>
            <a:noFill/>
          </a:ln>
        </p:spPr>
      </p:pic>
      <p:pic>
        <p:nvPicPr>
          <p:cNvPr id="5" name="Resim 4">
            <a:extLst>
              <a:ext uri="{FF2B5EF4-FFF2-40B4-BE49-F238E27FC236}">
                <a16:creationId xmlns:a16="http://schemas.microsoft.com/office/drawing/2014/main" id="{14C6C604-48C1-1335-8A9C-128FA7970F2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89250" y="8302805"/>
            <a:ext cx="1079500" cy="1107440"/>
          </a:xfrm>
          <a:prstGeom prst="rect">
            <a:avLst/>
          </a:prstGeom>
          <a:noFill/>
          <a:ln>
            <a:noFill/>
          </a:ln>
        </p:spPr>
      </p:pic>
    </p:spTree>
    <p:extLst>
      <p:ext uri="{BB962C8B-B14F-4D97-AF65-F5344CB8AC3E}">
        <p14:creationId xmlns:p14="http://schemas.microsoft.com/office/powerpoint/2010/main" val="17308934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t="-3000" b="-15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78903" y="0"/>
            <a:ext cx="6172200" cy="1019908"/>
          </a:xfrm>
        </p:spPr>
        <p:txBody>
          <a:bodyPr>
            <a:normAutofit/>
          </a:bodyPr>
          <a:lstStyle/>
          <a:p>
            <a:r>
              <a:rPr lang="tr-TR" sz="4000" dirty="0">
                <a:solidFill>
                  <a:schemeClr val="accent3">
                    <a:lumMod val="50000"/>
                  </a:schemeClr>
                </a:solidFill>
              </a:rPr>
              <a:t>ALANYA KIZILKULE</a:t>
            </a:r>
          </a:p>
        </p:txBody>
      </p:sp>
      <p:sp>
        <p:nvSpPr>
          <p:cNvPr id="3" name="İçerik Yer Tutucusu 2"/>
          <p:cNvSpPr>
            <a:spLocks noGrp="1"/>
          </p:cNvSpPr>
          <p:nvPr>
            <p:ph idx="1"/>
          </p:nvPr>
        </p:nvSpPr>
        <p:spPr>
          <a:xfrm>
            <a:off x="152636" y="4448944"/>
            <a:ext cx="6552727" cy="4032449"/>
          </a:xfrm>
        </p:spPr>
        <p:txBody>
          <a:bodyPr>
            <a:noAutofit/>
          </a:bodyPr>
          <a:lstStyle/>
          <a:p>
            <a:pPr indent="449580" algn="just">
              <a:lnSpc>
                <a:spcPct val="107000"/>
              </a:lnSpc>
              <a:spcAft>
                <a:spcPts val="800"/>
              </a:spcAft>
              <a:buNone/>
            </a:pP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Kızıl Kule, Türkiye’nin Alanya şehrinde bulunan tarihi bir kuledir. </a:t>
            </a:r>
            <a:r>
              <a:rPr lang="tr-TR" sz="1800" kern="100" dirty="0">
                <a:latin typeface="Calibri" panose="020F0502020204030204" pitchFamily="34" charset="0"/>
                <a:ea typeface="Calibri" panose="020F0502020204030204" pitchFamily="34" charset="0"/>
                <a:cs typeface="Times New Roman" panose="02020603050405020304" pitchFamily="18" charset="0"/>
              </a:rPr>
              <a:t>Yapı</a:t>
            </a: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 şehrin simgesi olarak kabul edilir ve şehrin bayrağında kullanılır.</a:t>
            </a:r>
          </a:p>
          <a:p>
            <a:pPr marL="0" indent="0" algn="just">
              <a:lnSpc>
                <a:spcPct val="107000"/>
              </a:lnSpc>
              <a:spcAft>
                <a:spcPts val="800"/>
              </a:spcAft>
              <a:buNone/>
            </a:pP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Yapının inşası Anadolu Selçuklu Sultanı  I. Alaeddin Keykubad’ın erken saltanatında başlamış ve 1226'da tamamlanmıştır. Sultan, binayı tamamlamak için usta mimar Ebu Ali Reha</a:t>
            </a:r>
            <a:r>
              <a:rPr lang="tr-TR" sz="1800" kern="100" dirty="0">
                <a:effectLst/>
                <a:latin typeface="Calibri" panose="020F0502020204030204" pitchFamily="34" charset="0"/>
                <a:ea typeface="Calibri" panose="020F0502020204030204" pitchFamily="34" charset="0"/>
                <a:cs typeface="Times New Roman" panose="02020603050405020304" pitchFamily="18" charset="0"/>
                <a:hlinkClick r:id="rId3" tooltip="Suriye">
                  <a:extLst>
                    <a:ext uri="{A12FA001-AC4F-418D-AE19-62706E023703}">
                      <ahyp:hlinkClr xmlns:ahyp="http://schemas.microsoft.com/office/drawing/2018/hyperlinkcolor" val="tx"/>
                    </a:ext>
                  </a:extLst>
                </a:hlinkClick>
              </a:rPr>
              <a:t>’</a:t>
            </a: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yı Suriye</a:t>
            </a:r>
            <a:r>
              <a:rPr lang="tr-TR" sz="1800" kern="100" dirty="0">
                <a:latin typeface="Calibri" panose="020F0502020204030204" pitchFamily="34" charset="0"/>
                <a:ea typeface="Calibri" panose="020F0502020204030204" pitchFamily="34" charset="0"/>
                <a:cs typeface="Times New Roman" panose="02020603050405020304" pitchFamily="18" charset="0"/>
              </a:rPr>
              <a:t>’nin Halep</a:t>
            </a: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 kentinden Alanya'ya getirmiştir.  Sekizgen kırmızı tuğla kule , 1221'den kalma </a:t>
            </a:r>
            <a:r>
              <a:rPr lang="tr-TR" sz="1800" kern="100" dirty="0" err="1">
                <a:effectLst/>
                <a:latin typeface="Calibri" panose="020F0502020204030204" pitchFamily="34" charset="0"/>
                <a:ea typeface="Calibri" panose="020F0502020204030204" pitchFamily="34" charset="0"/>
                <a:cs typeface="Times New Roman" panose="02020603050405020304" pitchFamily="18" charset="0"/>
              </a:rPr>
              <a:t>Tersane</a:t>
            </a:r>
            <a:r>
              <a:rPr lang="tr-TR" sz="1800" kern="100" dirty="0" err="1">
                <a:effectLst/>
                <a:latin typeface="Calibri" panose="020F0502020204030204" pitchFamily="34" charset="0"/>
                <a:ea typeface="Calibri" panose="020F0502020204030204" pitchFamily="34" charset="0"/>
                <a:cs typeface="Times New Roman" panose="02020603050405020304" pitchFamily="18" charset="0"/>
                <a:hlinkClick r:id="rId4" tooltip="Tersane">
                  <a:extLst>
                    <a:ext uri="{A12FA001-AC4F-418D-AE19-62706E023703}">
                      <ahyp:hlinkClr xmlns:ahyp="http://schemas.microsoft.com/office/drawing/2018/hyperlinkcolor" val="tx"/>
                    </a:ext>
                  </a:extLst>
                </a:hlinkClick>
              </a:rPr>
              <a:t>’</a:t>
            </a:r>
            <a:r>
              <a:rPr lang="tr-TR" sz="1800" kern="100" dirty="0" err="1">
                <a:effectLst/>
                <a:latin typeface="Calibri" panose="020F0502020204030204" pitchFamily="34" charset="0"/>
                <a:ea typeface="Calibri" panose="020F0502020204030204" pitchFamily="34" charset="0"/>
                <a:cs typeface="Times New Roman" panose="02020603050405020304" pitchFamily="18" charset="0"/>
              </a:rPr>
              <a:t>yi</a:t>
            </a: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 korumaktadır. İsmi, yapımında kullandığı daha kırmızı renkli tuğladan gelmektedir. Ortaçağ askeri mimarisinin en güzel örneklerinden biri olmaya devam etmektedir ve şehrin en iyi korunmuş Selçuklu binasıdır.  </a:t>
            </a:r>
            <a:endParaRPr lang="tr-TR"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endParaRPr lang="tr-TR"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endParaRPr lang="tr-TR" sz="1800" kern="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7" name="Resim 6">
            <a:extLst>
              <a:ext uri="{FF2B5EF4-FFF2-40B4-BE49-F238E27FC236}">
                <a16:creationId xmlns:a16="http://schemas.microsoft.com/office/drawing/2014/main" id="{31B77689-66F7-65AE-107F-8AA0C61311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5003" y="1019908"/>
            <a:ext cx="5760000" cy="3141004"/>
          </a:xfrm>
          <a:prstGeom prst="rect">
            <a:avLst/>
          </a:prstGeom>
        </p:spPr>
      </p:pic>
      <p:pic>
        <p:nvPicPr>
          <p:cNvPr id="8" name="Resim 7">
            <a:extLst>
              <a:ext uri="{FF2B5EF4-FFF2-40B4-BE49-F238E27FC236}">
                <a16:creationId xmlns:a16="http://schemas.microsoft.com/office/drawing/2014/main" id="{F826F0FB-D969-564D-4EBB-5805CF8B83FB}"/>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80928" y="8350787"/>
            <a:ext cx="1079500" cy="1070610"/>
          </a:xfrm>
          <a:prstGeom prst="rect">
            <a:avLst/>
          </a:prstGeom>
          <a:noFill/>
          <a:ln>
            <a:noFill/>
          </a:ln>
        </p:spPr>
      </p:pic>
    </p:spTree>
    <p:extLst>
      <p:ext uri="{BB962C8B-B14F-4D97-AF65-F5344CB8AC3E}">
        <p14:creationId xmlns:p14="http://schemas.microsoft.com/office/powerpoint/2010/main" val="1659153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l="-94000" r="-94000" b="-18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899" y="36659"/>
            <a:ext cx="6172200" cy="667869"/>
          </a:xfrm>
        </p:spPr>
        <p:txBody>
          <a:bodyPr>
            <a:noAutofit/>
          </a:bodyPr>
          <a:lstStyle/>
          <a:p>
            <a:r>
              <a:rPr lang="tr-TR" sz="4000" dirty="0">
                <a:solidFill>
                  <a:schemeClr val="accent3">
                    <a:lumMod val="50000"/>
                  </a:schemeClr>
                </a:solidFill>
              </a:rPr>
              <a:t>ALANYA TELEFERİK</a:t>
            </a:r>
          </a:p>
        </p:txBody>
      </p:sp>
      <p:sp>
        <p:nvSpPr>
          <p:cNvPr id="3" name="İçerik Yer Tutucusu 2"/>
          <p:cNvSpPr>
            <a:spLocks noGrp="1"/>
          </p:cNvSpPr>
          <p:nvPr>
            <p:ph idx="1"/>
          </p:nvPr>
        </p:nvSpPr>
        <p:spPr>
          <a:xfrm>
            <a:off x="279514" y="5673080"/>
            <a:ext cx="6298969" cy="4680521"/>
          </a:xfrm>
        </p:spPr>
        <p:txBody>
          <a:bodyPr>
            <a:noAutofit/>
          </a:bodyPr>
          <a:lstStyle/>
          <a:p>
            <a:pPr marL="0" indent="0" algn="just">
              <a:buNone/>
            </a:pPr>
            <a:r>
              <a:rPr lang="tr-TR" sz="1800" dirty="0"/>
              <a:t>	Alanya Teleferik, doğanın içine zarafetle yerleştirilmiş teknolojisi ile “ekolojiye duyarlı bir ulaşım” sunuyor. Yapım ve işletiminin her aşamasında çevreyi koruma ve doğal kaynakları hesaplı tüketme konusunda büyük özen gösteriliyor. Ekolojik ulaşım araçlarının tüm avantajlarını bünyesinde barındırıyor. Her türlü hava koşulunda çalışabilecek şekilde tasarlanan Alanya Teleferik sistemi, yağmur, rüzgâr, yüksek sıcaklık gibi koşullarda kesintisiz çalışmaya devam edebiliyor.</a:t>
            </a:r>
          </a:p>
          <a:p>
            <a:pPr marL="0" indent="0" algn="just">
              <a:buNone/>
            </a:pPr>
            <a:endParaRPr lang="tr-TR" sz="1800" dirty="0"/>
          </a:p>
          <a:p>
            <a:pPr marL="0" indent="0" algn="just">
              <a:buNone/>
            </a:pPr>
            <a:endParaRPr lang="tr-TR" sz="1800" dirty="0"/>
          </a:p>
          <a:p>
            <a:pPr marL="0" indent="0" algn="just">
              <a:buNone/>
            </a:pPr>
            <a:endParaRPr lang="tr-TR" sz="1800" dirty="0"/>
          </a:p>
          <a:p>
            <a:pPr marL="0" indent="0" algn="just">
              <a:buNone/>
            </a:pPr>
            <a:endParaRPr lang="tr-TR" sz="1800" dirty="0"/>
          </a:p>
        </p:txBody>
      </p:sp>
      <p:pic>
        <p:nvPicPr>
          <p:cNvPr id="5" name="Resim 4">
            <a:extLst>
              <a:ext uri="{FF2B5EF4-FFF2-40B4-BE49-F238E27FC236}">
                <a16:creationId xmlns:a16="http://schemas.microsoft.com/office/drawing/2014/main" id="{73E4AAD1-A625-FCCA-1A67-435670874E4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04528"/>
            <a:ext cx="6858000" cy="4507233"/>
          </a:xfrm>
          <a:prstGeom prst="rect">
            <a:avLst/>
          </a:prstGeom>
          <a:noFill/>
          <a:ln>
            <a:noFill/>
          </a:ln>
        </p:spPr>
      </p:pic>
      <p:pic>
        <p:nvPicPr>
          <p:cNvPr id="6" name="Resim 5">
            <a:extLst>
              <a:ext uri="{FF2B5EF4-FFF2-40B4-BE49-F238E27FC236}">
                <a16:creationId xmlns:a16="http://schemas.microsoft.com/office/drawing/2014/main" id="{0A635355-0456-7BCC-8D10-2DF9241741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88999" y="8143758"/>
            <a:ext cx="1080000" cy="1057714"/>
          </a:xfrm>
          <a:prstGeom prst="rect">
            <a:avLst/>
          </a:prstGeom>
          <a:noFill/>
          <a:ln>
            <a:noFill/>
          </a:ln>
        </p:spPr>
      </p:pic>
    </p:spTree>
    <p:extLst>
      <p:ext uri="{BB962C8B-B14F-4D97-AF65-F5344CB8AC3E}">
        <p14:creationId xmlns:p14="http://schemas.microsoft.com/office/powerpoint/2010/main" val="3867586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l="-59000" r="-5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499980" y="94389"/>
            <a:ext cx="6172200" cy="1019908"/>
          </a:xfrm>
        </p:spPr>
        <p:txBody>
          <a:bodyPr>
            <a:normAutofit/>
          </a:bodyPr>
          <a:lstStyle/>
          <a:p>
            <a:r>
              <a:rPr lang="tr-TR" sz="4000" dirty="0">
                <a:solidFill>
                  <a:schemeClr val="accent3">
                    <a:lumMod val="50000"/>
                  </a:schemeClr>
                </a:solidFill>
              </a:rPr>
              <a:t>DAMLATAŞ MAĞARASI</a:t>
            </a:r>
          </a:p>
        </p:txBody>
      </p:sp>
      <p:sp>
        <p:nvSpPr>
          <p:cNvPr id="3" name="İçerik Yer Tutucusu 2"/>
          <p:cNvSpPr>
            <a:spLocks noGrp="1"/>
          </p:cNvSpPr>
          <p:nvPr>
            <p:ph idx="1"/>
          </p:nvPr>
        </p:nvSpPr>
        <p:spPr>
          <a:xfrm>
            <a:off x="30311" y="4831740"/>
            <a:ext cx="6641869" cy="3888432"/>
          </a:xfrm>
        </p:spPr>
        <p:txBody>
          <a:bodyPr>
            <a:noAutofit/>
          </a:bodyPr>
          <a:lstStyle/>
          <a:p>
            <a:pPr indent="0" algn="just">
              <a:lnSpc>
                <a:spcPct val="107000"/>
              </a:lnSpc>
              <a:spcAft>
                <a:spcPts val="800"/>
              </a:spcAft>
              <a:buNone/>
            </a:pP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	Damlataş Mağarası, Antalya</a:t>
            </a:r>
            <a:r>
              <a:rPr lang="tr-TR" sz="1800" kern="100" dirty="0">
                <a:effectLst/>
                <a:latin typeface="Calibri" panose="020F0502020204030204" pitchFamily="34" charset="0"/>
                <a:ea typeface="Calibri" panose="020F0502020204030204" pitchFamily="34" charset="0"/>
                <a:cs typeface="Times New Roman" panose="02020603050405020304" pitchFamily="18" charset="0"/>
                <a:hlinkClick r:id="rId3" tooltip="Antalya (il)">
                  <a:extLst>
                    <a:ext uri="{A12FA001-AC4F-418D-AE19-62706E023703}">
                      <ahyp:hlinkClr xmlns:ahyp="http://schemas.microsoft.com/office/drawing/2018/hyperlinkcolor" val="tx"/>
                    </a:ext>
                  </a:extLst>
                </a:hlinkClick>
              </a:rPr>
              <a:t>’</a:t>
            </a: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nın Alanya ilçesinde deniz kıyısında bir mağaradır. Alanya şehir merkezine 3 km uzaklıkta ve tarihi Alanya Kalesi’nin batı kıyısında bulunmaktadır. Mağara, sarkıtlardan damlamaya devam eden su damlaları nedeniyle Damlataş adını almıştır.</a:t>
            </a:r>
            <a:r>
              <a:rPr lang="tr-TR" sz="1800" kern="100" baseline="30000" dirty="0">
                <a:effectLst/>
                <a:latin typeface="Calibri" panose="020F0502020204030204" pitchFamily="34" charset="0"/>
                <a:ea typeface="Calibri" panose="020F0502020204030204" pitchFamily="34" charset="0"/>
                <a:cs typeface="Times New Roman" panose="02020603050405020304" pitchFamily="18" charset="0"/>
              </a:rPr>
              <a:t> </a:t>
            </a: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1948 yılında liman inşaatında kullanılmak üzere taş ocağı olarak tespit olunan bugünkü yerinde, bir dinamit ateşlenmesi sonucu bulunmuştur. Birbirinden güzel binlerce sarkıt ve dikitlerle süslü bu mağara hemen koruma altına alınıp mağara hakkında araştırmalara başlanmıştır ve turizme açılmıştır. Damlataş Mağarası, Türkiye'nin turizme açılan ilk mağarasıdır. </a:t>
            </a:r>
          </a:p>
          <a:p>
            <a:pPr indent="0" algn="just">
              <a:lnSpc>
                <a:spcPct val="107000"/>
              </a:lnSpc>
              <a:spcAft>
                <a:spcPts val="800"/>
              </a:spcAft>
              <a:buNone/>
            </a:pPr>
            <a:endParaRPr lang="tr-TR" sz="1800" kern="100" dirty="0">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endParaRPr lang="tr-TR"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Resim 3">
            <a:extLst>
              <a:ext uri="{FF2B5EF4-FFF2-40B4-BE49-F238E27FC236}">
                <a16:creationId xmlns:a16="http://schemas.microsoft.com/office/drawing/2014/main" id="{27B7A814-A5DA-DDF5-F81E-5F4DA4BDFFC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09000" y="1185828"/>
            <a:ext cx="5040000" cy="3385593"/>
          </a:xfrm>
          <a:prstGeom prst="rect">
            <a:avLst/>
          </a:prstGeom>
          <a:noFill/>
          <a:ln>
            <a:noFill/>
          </a:ln>
        </p:spPr>
      </p:pic>
      <p:pic>
        <p:nvPicPr>
          <p:cNvPr id="5" name="Resim 4">
            <a:extLst>
              <a:ext uri="{FF2B5EF4-FFF2-40B4-BE49-F238E27FC236}">
                <a16:creationId xmlns:a16="http://schemas.microsoft.com/office/drawing/2014/main" id="{FF7E1F68-C01E-B34D-98D9-97DAA05A23E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11495" y="8417246"/>
            <a:ext cx="1079500" cy="1126490"/>
          </a:xfrm>
          <a:prstGeom prst="rect">
            <a:avLst/>
          </a:prstGeom>
          <a:noFill/>
          <a:ln>
            <a:noFill/>
          </a:ln>
        </p:spPr>
      </p:pic>
    </p:spTree>
    <p:extLst>
      <p:ext uri="{BB962C8B-B14F-4D97-AF65-F5344CB8AC3E}">
        <p14:creationId xmlns:p14="http://schemas.microsoft.com/office/powerpoint/2010/main" val="3930284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l="-59000" r="-59000" b="-1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404663" y="0"/>
            <a:ext cx="6172200" cy="1019908"/>
          </a:xfrm>
        </p:spPr>
        <p:txBody>
          <a:bodyPr>
            <a:normAutofit/>
          </a:bodyPr>
          <a:lstStyle/>
          <a:p>
            <a:r>
              <a:rPr lang="tr-TR" sz="4000" dirty="0">
                <a:solidFill>
                  <a:schemeClr val="accent3">
                    <a:lumMod val="50000"/>
                  </a:schemeClr>
                </a:solidFill>
              </a:rPr>
              <a:t>SİDE ANTİK KENT</a:t>
            </a:r>
          </a:p>
        </p:txBody>
      </p:sp>
      <p:sp>
        <p:nvSpPr>
          <p:cNvPr id="3" name="İçerik Yer Tutucusu 2"/>
          <p:cNvSpPr>
            <a:spLocks noGrp="1"/>
          </p:cNvSpPr>
          <p:nvPr>
            <p:ph idx="1"/>
          </p:nvPr>
        </p:nvSpPr>
        <p:spPr>
          <a:xfrm>
            <a:off x="404663" y="6393161"/>
            <a:ext cx="5981687" cy="2880319"/>
          </a:xfrm>
        </p:spPr>
        <p:txBody>
          <a:bodyPr>
            <a:noAutofit/>
          </a:bodyPr>
          <a:lstStyle/>
          <a:p>
            <a:pPr marL="0" indent="0" algn="just">
              <a:buNone/>
            </a:pPr>
            <a:r>
              <a:rPr lang="tr-TR" sz="1800" dirty="0"/>
              <a:t>	Side antik kenti M.Ö. 7. </a:t>
            </a:r>
            <a:r>
              <a:rPr lang="tr-TR" sz="1800" dirty="0" err="1"/>
              <a:t>yy’da</a:t>
            </a:r>
            <a:r>
              <a:rPr lang="tr-TR" sz="1800" dirty="0"/>
              <a:t> kurulmuş olan tarihin en önemli yerleşim yerleri içerisinde bulunmaktadır. </a:t>
            </a:r>
            <a:r>
              <a:rPr lang="tr-TR" sz="1800" dirty="0" err="1"/>
              <a:t>Pamfilya</a:t>
            </a:r>
            <a:r>
              <a:rPr lang="tr-TR" sz="1800" dirty="0"/>
              <a:t> bölgesine ait olan bu tarihi kent, ilk imparatorluk Lidya Krallığı girmiş ve uzun yıllar bu hükümdarlık içerisinde kalmıştır. Daha sonra Pers Krallığı'na geçiş yapan Side antik kenti, Büyük İskender'in bölgeyi istemesi ile Makedonya Kralına geçmiştir. </a:t>
            </a:r>
          </a:p>
          <a:p>
            <a:pPr marL="0" indent="0" algn="just">
              <a:buNone/>
            </a:pPr>
            <a:endParaRPr lang="tr-TR" sz="1800" dirty="0"/>
          </a:p>
        </p:txBody>
      </p:sp>
      <p:pic>
        <p:nvPicPr>
          <p:cNvPr id="4" name="Resim 3">
            <a:extLst>
              <a:ext uri="{FF2B5EF4-FFF2-40B4-BE49-F238E27FC236}">
                <a16:creationId xmlns:a16="http://schemas.microsoft.com/office/drawing/2014/main" id="{625B4556-2974-26CD-B5ED-6645C22ABF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9651" y="872927"/>
            <a:ext cx="4451709" cy="5472609"/>
          </a:xfrm>
          <a:prstGeom prst="rect">
            <a:avLst/>
          </a:prstGeom>
        </p:spPr>
      </p:pic>
      <p:pic>
        <p:nvPicPr>
          <p:cNvPr id="5" name="Resim 4">
            <a:extLst>
              <a:ext uri="{FF2B5EF4-FFF2-40B4-BE49-F238E27FC236}">
                <a16:creationId xmlns:a16="http://schemas.microsoft.com/office/drawing/2014/main" id="{D021269B-133F-0F8F-A513-768E422189A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89250" y="8409384"/>
            <a:ext cx="1079500" cy="1067435"/>
          </a:xfrm>
          <a:prstGeom prst="rect">
            <a:avLst/>
          </a:prstGeom>
          <a:noFill/>
          <a:ln>
            <a:noFill/>
          </a:ln>
        </p:spPr>
      </p:pic>
    </p:spTree>
    <p:extLst>
      <p:ext uri="{BB962C8B-B14F-4D97-AF65-F5344CB8AC3E}">
        <p14:creationId xmlns:p14="http://schemas.microsoft.com/office/powerpoint/2010/main" val="4277918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94000" r="-7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1867" y="0"/>
            <a:ext cx="6172200" cy="1019908"/>
          </a:xfrm>
        </p:spPr>
        <p:txBody>
          <a:bodyPr>
            <a:normAutofit/>
          </a:bodyPr>
          <a:lstStyle/>
          <a:p>
            <a:r>
              <a:rPr lang="tr-TR" sz="4000" dirty="0">
                <a:solidFill>
                  <a:schemeClr val="accent3">
                    <a:lumMod val="50000"/>
                  </a:schemeClr>
                </a:solidFill>
              </a:rPr>
              <a:t>ASPENDOS ANTİK TİYATRO</a:t>
            </a:r>
          </a:p>
        </p:txBody>
      </p:sp>
      <p:sp>
        <p:nvSpPr>
          <p:cNvPr id="3" name="İçerik Yer Tutucusu 2"/>
          <p:cNvSpPr>
            <a:spLocks noGrp="1"/>
          </p:cNvSpPr>
          <p:nvPr>
            <p:ph idx="1"/>
          </p:nvPr>
        </p:nvSpPr>
        <p:spPr>
          <a:xfrm>
            <a:off x="404663" y="5256580"/>
            <a:ext cx="6046607" cy="4032448"/>
          </a:xfrm>
        </p:spPr>
        <p:txBody>
          <a:bodyPr>
            <a:noAutofit/>
          </a:bodyPr>
          <a:lstStyle/>
          <a:p>
            <a:pPr marL="0" indent="0" algn="just">
              <a:buNone/>
            </a:pP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	Aspendos, Antalya ili Serik ilçesinde bulunan Belkıs köyünde yer alan antik tiyatrosuyla meşhur bir antik kenttir. Aspendos, antik çağın en iyi korunmuş tiyatrosu olan Aspendos Roma Tiyatrosu’na ev sahipliği yapmasıyla bilinir.  Aspendos'un en önemli yapısı tiyatrosudur. Antik tiyatrolar arasında en iyi şekilde korunarak gelmiş bir açık hava tiyatrosudur. Bu tiyatro Anadolu’daki Roma günümüze sahnesi ile ulaşabilen en eski ve sağlam bir örneğidir. Mimarı </a:t>
            </a:r>
            <a:r>
              <a:rPr lang="tr-TR" sz="1800" kern="100" dirty="0" err="1">
                <a:effectLst/>
                <a:latin typeface="Calibri" panose="020F0502020204030204" pitchFamily="34" charset="0"/>
                <a:ea typeface="Calibri" panose="020F0502020204030204" pitchFamily="34" charset="0"/>
                <a:cs typeface="Times New Roman" panose="02020603050405020304" pitchFamily="18" charset="0"/>
              </a:rPr>
              <a:t>Aspendos’lu</a:t>
            </a: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tr-TR" sz="1800" kern="100" dirty="0" err="1">
                <a:effectLst/>
                <a:latin typeface="Calibri" panose="020F0502020204030204" pitchFamily="34" charset="0"/>
                <a:ea typeface="Calibri" panose="020F0502020204030204" pitchFamily="34" charset="0"/>
                <a:cs typeface="Times New Roman" panose="02020603050405020304" pitchFamily="18" charset="0"/>
              </a:rPr>
              <a:t>Theodorus’un</a:t>
            </a:r>
            <a:r>
              <a:rPr lang="tr-TR" sz="1800" kern="100" dirty="0">
                <a:effectLst/>
                <a:latin typeface="Calibri" panose="020F0502020204030204" pitchFamily="34" charset="0"/>
                <a:ea typeface="Calibri" panose="020F0502020204030204" pitchFamily="34" charset="0"/>
                <a:cs typeface="Times New Roman" panose="02020603050405020304" pitchFamily="18" charset="0"/>
              </a:rPr>
              <a:t>  oğlu Zenon'dur. </a:t>
            </a:r>
          </a:p>
          <a:p>
            <a:pPr marL="0" indent="0" algn="just">
              <a:buNone/>
            </a:pPr>
            <a:endParaRPr lang="tr-TR" sz="1800" dirty="0"/>
          </a:p>
        </p:txBody>
      </p:sp>
      <p:pic>
        <p:nvPicPr>
          <p:cNvPr id="2052" name="Picture 4" descr="C:\Users\kalite\Desktop\CASTİVAL SİSTEM\Travelife\Etiketler\images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663" y="1351311"/>
            <a:ext cx="6046607" cy="3629513"/>
          </a:xfrm>
          <a:prstGeom prst="rect">
            <a:avLst/>
          </a:prstGeom>
          <a:noFill/>
          <a:extLst>
            <a:ext uri="{909E8E84-426E-40DD-AFC4-6F175D3DCCD1}">
              <a14:hiddenFill xmlns:a14="http://schemas.microsoft.com/office/drawing/2010/main">
                <a:solidFill>
                  <a:srgbClr val="FFFFFF"/>
                </a:solidFill>
              </a14:hiddenFill>
            </a:ext>
          </a:extLst>
        </p:spPr>
      </p:pic>
      <p:pic>
        <p:nvPicPr>
          <p:cNvPr id="4" name="Resim 3">
            <a:extLst>
              <a:ext uri="{FF2B5EF4-FFF2-40B4-BE49-F238E27FC236}">
                <a16:creationId xmlns:a16="http://schemas.microsoft.com/office/drawing/2014/main" id="{361C23DD-A0FB-D8B6-663E-9371C227765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63660" y="8174603"/>
            <a:ext cx="1079500" cy="1114425"/>
          </a:xfrm>
          <a:prstGeom prst="rect">
            <a:avLst/>
          </a:prstGeom>
          <a:noFill/>
          <a:ln>
            <a:noFill/>
          </a:ln>
        </p:spPr>
      </p:pic>
    </p:spTree>
    <p:extLst>
      <p:ext uri="{BB962C8B-B14F-4D97-AF65-F5344CB8AC3E}">
        <p14:creationId xmlns:p14="http://schemas.microsoft.com/office/powerpoint/2010/main" val="898514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59000" r="-5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272480"/>
            <a:ext cx="6172200" cy="1019908"/>
          </a:xfrm>
        </p:spPr>
        <p:txBody>
          <a:bodyPr>
            <a:normAutofit/>
          </a:bodyPr>
          <a:lstStyle/>
          <a:p>
            <a:r>
              <a:rPr lang="tr-TR" sz="4000" dirty="0">
                <a:solidFill>
                  <a:schemeClr val="accent3">
                    <a:lumMod val="50000"/>
                  </a:schemeClr>
                </a:solidFill>
              </a:rPr>
              <a:t>MANAVGAT ŞELALESİ</a:t>
            </a:r>
          </a:p>
        </p:txBody>
      </p:sp>
      <p:sp>
        <p:nvSpPr>
          <p:cNvPr id="3" name="İçerik Yer Tutucusu 2"/>
          <p:cNvSpPr>
            <a:spLocks noGrp="1"/>
          </p:cNvSpPr>
          <p:nvPr>
            <p:ph idx="1"/>
          </p:nvPr>
        </p:nvSpPr>
        <p:spPr>
          <a:xfrm>
            <a:off x="342900" y="5455782"/>
            <a:ext cx="6353845" cy="3528393"/>
          </a:xfrm>
        </p:spPr>
        <p:txBody>
          <a:bodyPr>
            <a:noAutofit/>
          </a:bodyPr>
          <a:lstStyle/>
          <a:p>
            <a:pPr marL="0" indent="0" algn="just">
              <a:buNone/>
            </a:pPr>
            <a:r>
              <a:rPr lang="tr-TR" sz="1800" dirty="0">
                <a:latin typeface="+mj-lt"/>
              </a:rPr>
              <a:t>Manavgat Şelalesi Antalya'nın Manavgat ilçesinde, Manavgat Nehri üzerinde bulunan bir şelaledir. Az bir yükseklikten dökülmesine rağmen geniş bir alan üzerinde yüksek bir debiyle akar. </a:t>
            </a:r>
            <a:r>
              <a:rPr lang="tr-TR" sz="1800" dirty="0">
                <a:effectLst/>
                <a:latin typeface="+mj-lt"/>
                <a:ea typeface="Calibri" panose="020F0502020204030204" pitchFamily="34" charset="0"/>
                <a:cs typeface="Times New Roman" panose="02020603050405020304" pitchFamily="18" charset="0"/>
              </a:rPr>
              <a:t>Manavgat </a:t>
            </a:r>
            <a:r>
              <a:rPr lang="tr-TR" sz="1800" dirty="0" err="1">
                <a:effectLst/>
                <a:latin typeface="+mj-lt"/>
                <a:ea typeface="Calibri" panose="020F0502020204030204" pitchFamily="34" charset="0"/>
                <a:cs typeface="Times New Roman" panose="02020603050405020304" pitchFamily="18" charset="0"/>
              </a:rPr>
              <a:t>şelalesi'nin</a:t>
            </a:r>
            <a:r>
              <a:rPr lang="tr-TR" sz="1800" dirty="0">
                <a:effectLst/>
                <a:latin typeface="+mj-lt"/>
                <a:ea typeface="Calibri" panose="020F0502020204030204" pitchFamily="34" charset="0"/>
                <a:cs typeface="Times New Roman" panose="02020603050405020304" pitchFamily="18" charset="0"/>
              </a:rPr>
              <a:t> çevresinde halk için kullanılabilir piknik alanı ve turistik imkanlar dahilinde canlı balık restoranları gibi faaliyet gösteren mülkiyetler vardır. </a:t>
            </a:r>
            <a:r>
              <a:rPr lang="tr-TR" sz="1800" kern="100" dirty="0">
                <a:effectLst/>
                <a:latin typeface="+mj-lt"/>
                <a:ea typeface="Calibri" panose="020F0502020204030204" pitchFamily="34" charset="0"/>
                <a:cs typeface="Times New Roman" panose="02020603050405020304" pitchFamily="18" charset="0"/>
              </a:rPr>
              <a:t>Manavgat şelalesi, 15 Mart 2023 tarihli Cumhurbaşkanı kararnamesiyle, Potansiyel Doğal Sit Alanının Koruma Statüsünün Değerlendirilmesi Sonucunda, Gösterilen Alanın Kesin Korunacak Hassas Alan Olarak Tescil ve İlanı gerçekleşmiştir.</a:t>
            </a:r>
          </a:p>
          <a:p>
            <a:pPr marL="0" indent="0" algn="just">
              <a:buNone/>
            </a:pPr>
            <a:endParaRPr lang="tr-TR" sz="1800" dirty="0"/>
          </a:p>
          <a:p>
            <a:pPr marL="0" indent="0" algn="just">
              <a:buNone/>
            </a:pPr>
            <a:endParaRPr lang="tr-TR" sz="1800" dirty="0"/>
          </a:p>
        </p:txBody>
      </p:sp>
      <p:pic>
        <p:nvPicPr>
          <p:cNvPr id="4" name="Resim 3">
            <a:extLst>
              <a:ext uri="{FF2B5EF4-FFF2-40B4-BE49-F238E27FC236}">
                <a16:creationId xmlns:a16="http://schemas.microsoft.com/office/drawing/2014/main" id="{1265FB3C-5D67-2832-661A-F3C5A2C02FA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9000" y="1496616"/>
            <a:ext cx="5040000" cy="3782000"/>
          </a:xfrm>
          <a:prstGeom prst="rect">
            <a:avLst/>
          </a:prstGeom>
          <a:noFill/>
          <a:ln>
            <a:noFill/>
          </a:ln>
        </p:spPr>
      </p:pic>
      <p:pic>
        <p:nvPicPr>
          <p:cNvPr id="5" name="Resim 4">
            <a:extLst>
              <a:ext uri="{FF2B5EF4-FFF2-40B4-BE49-F238E27FC236}">
                <a16:creationId xmlns:a16="http://schemas.microsoft.com/office/drawing/2014/main" id="{4C3E31A2-A27C-84A7-DA12-1A7AECAC776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80072" y="8315331"/>
            <a:ext cx="1079500" cy="1092200"/>
          </a:xfrm>
          <a:prstGeom prst="rect">
            <a:avLst/>
          </a:prstGeom>
          <a:noFill/>
          <a:ln>
            <a:noFill/>
          </a:ln>
        </p:spPr>
      </p:pic>
    </p:spTree>
    <p:extLst>
      <p:ext uri="{BB962C8B-B14F-4D97-AF65-F5344CB8AC3E}">
        <p14:creationId xmlns:p14="http://schemas.microsoft.com/office/powerpoint/2010/main" val="546779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000"/>
            <a:lum/>
          </a:blip>
          <a:srcRect/>
          <a:stretch>
            <a:fillRect l="-8000" r="-8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548680" y="169246"/>
            <a:ext cx="6172200" cy="811885"/>
          </a:xfrm>
          <a:blipFill>
            <a:blip r:embed="rId3">
              <a:alphaModFix amt="15000"/>
            </a:blip>
            <a:tile tx="0" ty="0" sx="100000" sy="100000" flip="none" algn="tl"/>
          </a:blipFill>
        </p:spPr>
        <p:txBody>
          <a:bodyPr>
            <a:normAutofit/>
          </a:bodyPr>
          <a:lstStyle/>
          <a:p>
            <a:r>
              <a:rPr lang="tr-TR" sz="4000" dirty="0">
                <a:solidFill>
                  <a:schemeClr val="accent3">
                    <a:lumMod val="50000"/>
                  </a:schemeClr>
                </a:solidFill>
              </a:rPr>
              <a:t>NASIL GİDİLİR?</a:t>
            </a:r>
          </a:p>
        </p:txBody>
      </p:sp>
      <p:sp>
        <p:nvSpPr>
          <p:cNvPr id="3" name="İçerik Yer Tutucusu 2"/>
          <p:cNvSpPr>
            <a:spLocks noGrp="1"/>
          </p:cNvSpPr>
          <p:nvPr>
            <p:ph idx="1"/>
          </p:nvPr>
        </p:nvSpPr>
        <p:spPr>
          <a:xfrm>
            <a:off x="450391" y="920552"/>
            <a:ext cx="6074432" cy="8784976"/>
          </a:xfrm>
        </p:spPr>
        <p:txBody>
          <a:bodyPr>
            <a:noAutofit/>
          </a:bodyPr>
          <a:lstStyle/>
          <a:p>
            <a:pPr marL="0" indent="0" algn="ctr">
              <a:buNone/>
            </a:pPr>
            <a:r>
              <a:rPr lang="tr-TR" sz="1800" b="1" dirty="0">
                <a:solidFill>
                  <a:schemeClr val="accent3">
                    <a:lumMod val="50000"/>
                  </a:schemeClr>
                </a:solidFill>
              </a:rPr>
              <a:t>ALANYA KALESİ </a:t>
            </a:r>
          </a:p>
          <a:p>
            <a:pPr marL="0" indent="0" algn="just">
              <a:buNone/>
            </a:pPr>
            <a:r>
              <a:rPr lang="tr-TR" sz="1800" dirty="0"/>
              <a:t>Otelimizin önünden geçen Konaklı otobüslerine binilerek Alanya şehir merkezinde inilir. Kale’ye giden otobüslerle ya da Damlataş’tan Teleferik ile ulaşım sağlanabilir.</a:t>
            </a:r>
            <a:endParaRPr lang="tr-TR" sz="1800" b="1" dirty="0"/>
          </a:p>
          <a:p>
            <a:pPr marL="0" indent="0" algn="ctr">
              <a:buNone/>
            </a:pPr>
            <a:r>
              <a:rPr lang="tr-TR" sz="1800" b="1" dirty="0">
                <a:solidFill>
                  <a:schemeClr val="accent3">
                    <a:lumMod val="50000"/>
                  </a:schemeClr>
                </a:solidFill>
              </a:rPr>
              <a:t>ALANYA İSKELE – KIZILKULE </a:t>
            </a:r>
          </a:p>
          <a:p>
            <a:pPr marL="0" indent="0" algn="just">
              <a:buNone/>
            </a:pPr>
            <a:r>
              <a:rPr lang="tr-TR" sz="1800" dirty="0"/>
              <a:t>Otelimizin önünden geçen Konaklı otobüslerine binilerek Alanya şehir merkezinde inilir.  İskeleye giden otobüslerle ulaşım sağlanabilir.</a:t>
            </a:r>
            <a:endParaRPr lang="tr-TR" sz="1800" b="1" dirty="0"/>
          </a:p>
          <a:p>
            <a:pPr marL="0" indent="0" algn="ctr">
              <a:buNone/>
            </a:pPr>
            <a:r>
              <a:rPr lang="tr-TR" sz="1800" b="1" dirty="0">
                <a:solidFill>
                  <a:schemeClr val="accent3">
                    <a:lumMod val="50000"/>
                  </a:schemeClr>
                </a:solidFill>
              </a:rPr>
              <a:t>MANAVGAT - SİDE</a:t>
            </a:r>
          </a:p>
          <a:p>
            <a:pPr marL="0" indent="0" algn="just">
              <a:buNone/>
            </a:pPr>
            <a:r>
              <a:rPr lang="tr-TR" sz="1800" dirty="0"/>
              <a:t>Otelimizin önündeki ana caddeden geçen Antalya otobüsleri ile 1,5 saatte Manavgat ve Side merkezine ulaşım sağlanabilir.</a:t>
            </a:r>
            <a:endParaRPr lang="tr-TR" sz="1800" b="1" dirty="0"/>
          </a:p>
          <a:p>
            <a:pPr marL="0" indent="0" algn="ctr">
              <a:buNone/>
            </a:pPr>
            <a:r>
              <a:rPr lang="tr-TR" sz="1800" b="1" dirty="0">
                <a:solidFill>
                  <a:schemeClr val="accent3">
                    <a:lumMod val="50000"/>
                  </a:schemeClr>
                </a:solidFill>
              </a:rPr>
              <a:t>ANTALYA</a:t>
            </a:r>
          </a:p>
          <a:p>
            <a:pPr marL="0" indent="0" algn="just">
              <a:buNone/>
            </a:pPr>
            <a:r>
              <a:rPr lang="tr-TR" sz="1800" dirty="0"/>
              <a:t>Otelimizin önündeki ana caddeden geçen otobüsler ile otogara gidilir Antalya otobüsleri 2,5 saatte Antalya merkezine ulaşım sağlanabilir.</a:t>
            </a:r>
          </a:p>
          <a:p>
            <a:pPr marL="0" indent="0" algn="ctr">
              <a:buNone/>
            </a:pPr>
            <a:r>
              <a:rPr lang="tr-TR" sz="1800" b="1" dirty="0">
                <a:solidFill>
                  <a:schemeClr val="accent3">
                    <a:lumMod val="50000"/>
                  </a:schemeClr>
                </a:solidFill>
              </a:rPr>
              <a:t>ANTALYA – GAZİPAŞA HAVAALANI</a:t>
            </a:r>
          </a:p>
          <a:p>
            <a:pPr marL="0" indent="0" algn="just">
              <a:buNone/>
            </a:pPr>
            <a:r>
              <a:rPr lang="tr-TR" sz="1800" dirty="0"/>
              <a:t>Otel misafirlerimiz kendi acentelerinin transfer araçları ile 2 saatte Antalya havalimanına ulaşım sağlanabilir.</a:t>
            </a:r>
            <a:endParaRPr lang="tr-TR" sz="1800" b="1" dirty="0"/>
          </a:p>
          <a:p>
            <a:pPr marL="0" indent="0" algn="just">
              <a:buNone/>
            </a:pPr>
            <a:r>
              <a:rPr lang="tr-TR" sz="1800" dirty="0"/>
              <a:t>Otel misafirlerimiz kendi acentelerinin transfer araçları ile 1 saatte Gazipaşa havalimanına ulaşım sağlanabilir.</a:t>
            </a:r>
          </a:p>
          <a:p>
            <a:pPr marL="0" indent="0" algn="ctr">
              <a:buNone/>
            </a:pPr>
            <a:r>
              <a:rPr lang="tr-TR" sz="1800" b="1" dirty="0">
                <a:solidFill>
                  <a:schemeClr val="accent3">
                    <a:lumMod val="50000"/>
                  </a:schemeClr>
                </a:solidFill>
              </a:rPr>
              <a:t>ALANYUM ALIŞVERİŞ MERKEZİ</a:t>
            </a:r>
          </a:p>
          <a:p>
            <a:pPr marL="0" indent="0" algn="just">
              <a:buNone/>
            </a:pPr>
            <a:r>
              <a:rPr lang="tr-TR" sz="1800" dirty="0"/>
              <a:t>Otelimizin önünden geçen Konaklı otobüslerine binilerek Alanya Şehir merkezinde inilir. </a:t>
            </a:r>
            <a:r>
              <a:rPr lang="tr-TR" sz="1800" dirty="0" err="1"/>
              <a:t>Alanyum</a:t>
            </a:r>
            <a:r>
              <a:rPr lang="tr-TR" sz="1800" dirty="0"/>
              <a:t> alışveriş merkezine giden otobüslerle ulaşım sağlanabilir. </a:t>
            </a:r>
          </a:p>
          <a:p>
            <a:pPr marL="0" indent="0" algn="just">
              <a:buNone/>
            </a:pPr>
            <a:endParaRPr lang="tr-TR" sz="1800" dirty="0"/>
          </a:p>
          <a:p>
            <a:pPr marL="0" indent="0" algn="just">
              <a:buNone/>
            </a:pPr>
            <a:r>
              <a:rPr lang="tr-TR" sz="1400" b="1" dirty="0">
                <a:solidFill>
                  <a:schemeClr val="accent3">
                    <a:lumMod val="50000"/>
                  </a:schemeClr>
                </a:solidFill>
              </a:rPr>
              <a:t>***</a:t>
            </a:r>
            <a:r>
              <a:rPr lang="tr-TR" sz="1400" dirty="0">
                <a:solidFill>
                  <a:schemeClr val="accent3">
                    <a:lumMod val="50000"/>
                  </a:schemeClr>
                </a:solidFill>
              </a:rPr>
              <a:t> </a:t>
            </a:r>
            <a:r>
              <a:rPr lang="tr-TR" sz="1400" dirty="0"/>
              <a:t>Yerleşim yerlerinde toplu taşıma, Denetimli Şehir İçi Minibüsler ile ücret karşılığında veya Belediye Otobüslerine kent kartlar ile sağlanır.</a:t>
            </a:r>
          </a:p>
          <a:p>
            <a:pPr marL="0" indent="0" algn="just">
              <a:buNone/>
            </a:pPr>
            <a:endParaRPr lang="tr-TR" sz="1400" dirty="0"/>
          </a:p>
          <a:p>
            <a:pPr marL="0" indent="0" algn="just">
              <a:buNone/>
            </a:pPr>
            <a:r>
              <a:rPr lang="tr-TR" sz="1400" b="1" dirty="0">
                <a:solidFill>
                  <a:schemeClr val="accent3">
                    <a:lumMod val="50000"/>
                  </a:schemeClr>
                </a:solidFill>
              </a:rPr>
              <a:t>***</a:t>
            </a:r>
            <a:r>
              <a:rPr lang="tr-TR" sz="1400" dirty="0"/>
              <a:t> Misafirlerimiz dilerlerse otelimizin yakınında bulunan taksi durakları ile taksi hizmetinden faydalanabilirler. </a:t>
            </a:r>
          </a:p>
        </p:txBody>
      </p:sp>
    </p:spTree>
    <p:extLst>
      <p:ext uri="{BB962C8B-B14F-4D97-AF65-F5344CB8AC3E}">
        <p14:creationId xmlns:p14="http://schemas.microsoft.com/office/powerpoint/2010/main" val="39049577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4000"/>
            <a:lum/>
          </a:blip>
          <a:srcRect/>
          <a:stretch>
            <a:fillRect l="-63000" r="-63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396699"/>
            <a:ext cx="6172200" cy="811885"/>
          </a:xfrm>
        </p:spPr>
        <p:txBody>
          <a:bodyPr>
            <a:normAutofit/>
          </a:bodyPr>
          <a:lstStyle/>
          <a:p>
            <a:r>
              <a:rPr lang="tr-TR" dirty="0">
                <a:solidFill>
                  <a:schemeClr val="accent3">
                    <a:lumMod val="50000"/>
                  </a:schemeClr>
                </a:solidFill>
              </a:rPr>
              <a:t>SEMT PAZARLARI</a:t>
            </a:r>
          </a:p>
        </p:txBody>
      </p:sp>
      <p:sp>
        <p:nvSpPr>
          <p:cNvPr id="3" name="İçerik Yer Tutucusu 2"/>
          <p:cNvSpPr>
            <a:spLocks noGrp="1"/>
          </p:cNvSpPr>
          <p:nvPr>
            <p:ph idx="1"/>
          </p:nvPr>
        </p:nvSpPr>
        <p:spPr>
          <a:xfrm>
            <a:off x="188640" y="1352600"/>
            <a:ext cx="6326460" cy="1080120"/>
          </a:xfrm>
        </p:spPr>
        <p:txBody>
          <a:bodyPr>
            <a:noAutofit/>
          </a:bodyPr>
          <a:lstStyle/>
          <a:p>
            <a:pPr marL="0" indent="0" algn="ctr">
              <a:buNone/>
            </a:pPr>
            <a:r>
              <a:rPr lang="tr-TR" sz="2000" b="1" dirty="0">
                <a:solidFill>
                  <a:schemeClr val="accent3">
                    <a:lumMod val="50000"/>
                  </a:schemeClr>
                </a:solidFill>
              </a:rPr>
              <a:t>KONAKLI PAZARI; HER ÇARŞAMBA KONAKLI MEDİKAL YANINDA KURULMAKTADIR.</a:t>
            </a:r>
          </a:p>
          <a:p>
            <a:pPr marL="0" indent="0" algn="ctr">
              <a:buNone/>
            </a:pPr>
            <a:r>
              <a:rPr lang="tr-TR" sz="2000" b="1" dirty="0">
                <a:solidFill>
                  <a:schemeClr val="accent3">
                    <a:lumMod val="50000"/>
                  </a:schemeClr>
                </a:solidFill>
              </a:rPr>
              <a:t>Konaklı pazarına otelimizin önünden geçen konaklı otobüsleri ile ulaşım sağlanmaktadır. Alanya’da kurulan diğer semt pazarlarına da aynı  şekilde ulaşım sağlanmaktadır. </a:t>
            </a:r>
          </a:p>
        </p:txBody>
      </p:sp>
      <p:pic>
        <p:nvPicPr>
          <p:cNvPr id="4" name="Resim 3"/>
          <p:cNvPicPr>
            <a:picLocks noChangeAspect="1"/>
          </p:cNvPicPr>
          <p:nvPr/>
        </p:nvPicPr>
        <p:blipFill>
          <a:blip r:embed="rId3"/>
          <a:stretch>
            <a:fillRect/>
          </a:stretch>
        </p:blipFill>
        <p:spPr>
          <a:xfrm>
            <a:off x="1988840" y="4016896"/>
            <a:ext cx="3044188" cy="3034431"/>
          </a:xfrm>
          <a:prstGeom prst="rect">
            <a:avLst/>
          </a:prstGeom>
        </p:spPr>
      </p:pic>
      <p:sp>
        <p:nvSpPr>
          <p:cNvPr id="5" name="İçerik Yer Tutucusu 2"/>
          <p:cNvSpPr txBox="1">
            <a:spLocks/>
          </p:cNvSpPr>
          <p:nvPr/>
        </p:nvSpPr>
        <p:spPr>
          <a:xfrm>
            <a:off x="440668" y="7905328"/>
            <a:ext cx="6074432" cy="108012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2000" b="1" dirty="0">
                <a:solidFill>
                  <a:schemeClr val="accent3">
                    <a:lumMod val="50000"/>
                  </a:schemeClr>
                </a:solidFill>
              </a:rPr>
              <a:t>ALANYA SEMT PAZARLARI</a:t>
            </a:r>
          </a:p>
          <a:p>
            <a:pPr marL="0" indent="0" algn="ctr">
              <a:buFont typeface="Arial" pitchFamily="34" charset="0"/>
              <a:buNone/>
            </a:pPr>
            <a:r>
              <a:rPr lang="tr-TR" sz="2000" b="1" dirty="0">
                <a:solidFill>
                  <a:schemeClr val="accent3">
                    <a:lumMod val="50000"/>
                  </a:schemeClr>
                </a:solidFill>
              </a:rPr>
              <a:t>Alanya’da kurulan diğer semt pazarları için QR kodu okutarak detaylı bilgiye sahip olabilirsiniz. </a:t>
            </a:r>
          </a:p>
        </p:txBody>
      </p:sp>
    </p:spTree>
    <p:extLst>
      <p:ext uri="{BB962C8B-B14F-4D97-AF65-F5344CB8AC3E}">
        <p14:creationId xmlns:p14="http://schemas.microsoft.com/office/powerpoint/2010/main" val="4168127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79000" r="-7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60534"/>
            <a:ext cx="6172200" cy="1019908"/>
          </a:xfrm>
          <a:blipFill>
            <a:blip r:embed="rId3">
              <a:alphaModFix amt="15000"/>
            </a:blip>
            <a:tile tx="0" ty="0" sx="100000" sy="100000" flip="none" algn="tl"/>
          </a:blipFill>
        </p:spPr>
        <p:txBody>
          <a:bodyPr>
            <a:normAutofit/>
          </a:bodyPr>
          <a:lstStyle/>
          <a:p>
            <a:r>
              <a:rPr lang="tr-TR" dirty="0">
                <a:solidFill>
                  <a:schemeClr val="accent3">
                    <a:lumMod val="50000"/>
                  </a:schemeClr>
                </a:solidFill>
              </a:rPr>
              <a:t>KÜLTÜREL BİLGİLER</a:t>
            </a:r>
          </a:p>
        </p:txBody>
      </p:sp>
      <p:sp>
        <p:nvSpPr>
          <p:cNvPr id="3" name="İçerik Yer Tutucusu 2"/>
          <p:cNvSpPr>
            <a:spLocks noGrp="1"/>
          </p:cNvSpPr>
          <p:nvPr>
            <p:ph idx="1"/>
          </p:nvPr>
        </p:nvSpPr>
        <p:spPr>
          <a:xfrm>
            <a:off x="3429000" y="5981804"/>
            <a:ext cx="3168352" cy="3024337"/>
          </a:xfrm>
        </p:spPr>
        <p:txBody>
          <a:bodyPr>
            <a:noAutofit/>
          </a:bodyPr>
          <a:lstStyle/>
          <a:p>
            <a:pPr marL="0" indent="0" algn="just">
              <a:buNone/>
            </a:pPr>
            <a:r>
              <a:rPr lang="tr-TR" sz="1800" dirty="0"/>
              <a:t>Türkiye'de bir çeşit siyah çay üretilmekte olup, Doğu Karadeniz kıyılarında yetişir. Bu çay türüne de halk arasında </a:t>
            </a:r>
            <a:r>
              <a:rPr lang="tr-TR" sz="1800" i="1" dirty="0"/>
              <a:t>Türk çayı</a:t>
            </a:r>
            <a:r>
              <a:rPr lang="tr-TR" sz="1800" dirty="0"/>
              <a:t> adı verilir. Toz kavrulmuş siyah çay ile demlenir ve "ince belli" olarak bilinen kendine has küçük bardaklarla servis edilir.</a:t>
            </a:r>
          </a:p>
        </p:txBody>
      </p:sp>
      <p:pic>
        <p:nvPicPr>
          <p:cNvPr id="5" name="Resim 4">
            <a:extLst>
              <a:ext uri="{FF2B5EF4-FFF2-40B4-BE49-F238E27FC236}">
                <a16:creationId xmlns:a16="http://schemas.microsoft.com/office/drawing/2014/main" id="{88F45C1B-5790-221C-AB51-3D51EE6216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672" y="1712640"/>
            <a:ext cx="6038428" cy="3744416"/>
          </a:xfrm>
          <a:prstGeom prst="rect">
            <a:avLst/>
          </a:prstGeom>
        </p:spPr>
      </p:pic>
      <p:pic>
        <p:nvPicPr>
          <p:cNvPr id="7" name="Resim 6">
            <a:extLst>
              <a:ext uri="{FF2B5EF4-FFF2-40B4-BE49-F238E27FC236}">
                <a16:creationId xmlns:a16="http://schemas.microsoft.com/office/drawing/2014/main" id="{A6A5B3DC-C7A9-F06E-12DA-686DAD000C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672" y="5817096"/>
            <a:ext cx="2705100" cy="2728639"/>
          </a:xfrm>
          <a:prstGeom prst="rect">
            <a:avLst/>
          </a:prstGeom>
        </p:spPr>
      </p:pic>
      <p:sp>
        <p:nvSpPr>
          <p:cNvPr id="9" name="Metin kutusu 8">
            <a:extLst>
              <a:ext uri="{FF2B5EF4-FFF2-40B4-BE49-F238E27FC236}">
                <a16:creationId xmlns:a16="http://schemas.microsoft.com/office/drawing/2014/main" id="{B6613765-35E9-7B5B-7597-151B4849B5A3}"/>
              </a:ext>
            </a:extLst>
          </p:cNvPr>
          <p:cNvSpPr txBox="1"/>
          <p:nvPr/>
        </p:nvSpPr>
        <p:spPr>
          <a:xfrm>
            <a:off x="1556792" y="920552"/>
            <a:ext cx="4032448" cy="553998"/>
          </a:xfrm>
          <a:prstGeom prst="rect">
            <a:avLst/>
          </a:prstGeom>
          <a:noFill/>
        </p:spPr>
        <p:txBody>
          <a:bodyPr wrap="square">
            <a:spAutoFit/>
          </a:bodyPr>
          <a:lstStyle/>
          <a:p>
            <a:pPr marL="0" indent="0" algn="ctr">
              <a:buNone/>
            </a:pPr>
            <a:r>
              <a:rPr lang="tr-TR" sz="3000" b="1" dirty="0">
                <a:solidFill>
                  <a:schemeClr val="accent3">
                    <a:lumMod val="50000"/>
                  </a:schemeClr>
                </a:solidFill>
              </a:rPr>
              <a:t>TÜRK ÇAYI</a:t>
            </a:r>
          </a:p>
        </p:txBody>
      </p:sp>
    </p:spTree>
    <p:extLst>
      <p:ext uri="{BB962C8B-B14F-4D97-AF65-F5344CB8AC3E}">
        <p14:creationId xmlns:p14="http://schemas.microsoft.com/office/powerpoint/2010/main" val="25137370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l="-102000" r="-55000" b="-7000"/>
          </a:stretch>
        </a:blipFill>
        <a:effectLst/>
      </p:bgPr>
    </p:bg>
    <p:spTree>
      <p:nvGrpSpPr>
        <p:cNvPr id="1" name=""/>
        <p:cNvGrpSpPr/>
        <p:nvPr/>
      </p:nvGrpSpPr>
      <p:grpSpPr>
        <a:xfrm>
          <a:off x="0" y="0"/>
          <a:ext cx="0" cy="0"/>
          <a:chOff x="0" y="0"/>
          <a:chExt cx="0" cy="0"/>
        </a:xfrm>
      </p:grpSpPr>
      <p:sp>
        <p:nvSpPr>
          <p:cNvPr id="3" name="İçerik Yer Tutucusu 2"/>
          <p:cNvSpPr>
            <a:spLocks noGrp="1"/>
          </p:cNvSpPr>
          <p:nvPr>
            <p:ph idx="1"/>
          </p:nvPr>
        </p:nvSpPr>
        <p:spPr>
          <a:xfrm>
            <a:off x="3158492" y="4994688"/>
            <a:ext cx="3456384" cy="3528392"/>
          </a:xfrm>
        </p:spPr>
        <p:txBody>
          <a:bodyPr>
            <a:noAutofit/>
          </a:bodyPr>
          <a:lstStyle/>
          <a:p>
            <a:pPr marL="0" indent="0" algn="just">
              <a:buNone/>
            </a:pPr>
            <a:r>
              <a:rPr lang="tr-TR" sz="1800" dirty="0"/>
              <a:t>Türk kahvesi, daha çok Türk kültüründe önemli yere sahip Osmanlı İmparatorluğu‘ndan günümüze kadar gelmiş en eski kahve hazırlama ve pişirme metotlarındandır. Kendine has tadı, köpüğü, kokusu, sunuluş biçimiyle özgün bir kimliği ve geleneği vardır. Telvesi ile ikram edilen tek kahve türüdür.</a:t>
            </a:r>
          </a:p>
          <a:p>
            <a:pPr marL="0" indent="0" algn="just">
              <a:buNone/>
            </a:pPr>
            <a:r>
              <a:rPr lang="tr-TR" sz="1800" dirty="0"/>
              <a:t>Türk kahvesi kültürü ve geleneği 2013 yılı itibariyle ülkemiz adına UNESCO İnsanlığın Somut Olmayan Kültürel Mirası Temsili Listesine kaydedilmiştir.</a:t>
            </a:r>
          </a:p>
        </p:txBody>
      </p:sp>
      <p:pic>
        <p:nvPicPr>
          <p:cNvPr id="12290" name="Picture 2" descr="C:\Users\kalite\Desktop\CASTİVAL SİSTEM\Travelife\Etiketler\Kahv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842" y="1146182"/>
            <a:ext cx="6155729" cy="3528392"/>
          </a:xfrm>
          <a:prstGeom prst="rect">
            <a:avLst/>
          </a:prstGeom>
          <a:noFill/>
          <a:extLst>
            <a:ext uri="{909E8E84-426E-40DD-AFC4-6F175D3DCCD1}">
              <a14:hiddenFill xmlns:a14="http://schemas.microsoft.com/office/drawing/2010/main">
                <a:solidFill>
                  <a:srgbClr val="FFFFFF"/>
                </a:solidFill>
              </a14:hiddenFill>
            </a:ext>
          </a:extLst>
        </p:spPr>
      </p:pic>
      <p:pic>
        <p:nvPicPr>
          <p:cNvPr id="5" name="Resim 4">
            <a:extLst>
              <a:ext uri="{FF2B5EF4-FFF2-40B4-BE49-F238E27FC236}">
                <a16:creationId xmlns:a16="http://schemas.microsoft.com/office/drawing/2014/main" id="{1A17BA9A-BD75-9166-874A-199C622068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138" y="5900563"/>
            <a:ext cx="2798403" cy="2621002"/>
          </a:xfrm>
          <a:prstGeom prst="rect">
            <a:avLst/>
          </a:prstGeom>
        </p:spPr>
      </p:pic>
      <p:sp>
        <p:nvSpPr>
          <p:cNvPr id="7" name="Başlık 6">
            <a:extLst>
              <a:ext uri="{FF2B5EF4-FFF2-40B4-BE49-F238E27FC236}">
                <a16:creationId xmlns:a16="http://schemas.microsoft.com/office/drawing/2014/main" id="{1FBB4E65-4F98-D8EA-94EB-30C75D015FDD}"/>
              </a:ext>
            </a:extLst>
          </p:cNvPr>
          <p:cNvSpPr>
            <a:spLocks noGrp="1"/>
          </p:cNvSpPr>
          <p:nvPr>
            <p:ph type="title"/>
          </p:nvPr>
        </p:nvSpPr>
        <p:spPr>
          <a:xfrm>
            <a:off x="342900" y="80942"/>
            <a:ext cx="6172200" cy="1651000"/>
          </a:xfrm>
        </p:spPr>
        <p:txBody>
          <a:bodyPr>
            <a:normAutofit/>
          </a:bodyPr>
          <a:lstStyle/>
          <a:p>
            <a:r>
              <a:rPr lang="tr-TR" sz="3000" b="1" dirty="0">
                <a:solidFill>
                  <a:schemeClr val="accent3">
                    <a:lumMod val="50000"/>
                  </a:schemeClr>
                </a:solidFill>
              </a:rPr>
              <a:t>TÜRK KAHVESİ</a:t>
            </a:r>
            <a:br>
              <a:rPr lang="tr-TR" sz="3000" b="1" dirty="0">
                <a:solidFill>
                  <a:schemeClr val="accent3">
                    <a:lumMod val="50000"/>
                  </a:schemeClr>
                </a:solidFill>
              </a:rPr>
            </a:br>
            <a:endParaRPr lang="tr-TR" sz="3000" dirty="0">
              <a:solidFill>
                <a:schemeClr val="accent3">
                  <a:lumMod val="50000"/>
                </a:schemeClr>
              </a:solidFill>
            </a:endParaRPr>
          </a:p>
        </p:txBody>
      </p:sp>
    </p:spTree>
    <p:extLst>
      <p:ext uri="{BB962C8B-B14F-4D97-AF65-F5344CB8AC3E}">
        <p14:creationId xmlns:p14="http://schemas.microsoft.com/office/powerpoint/2010/main" val="32675127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l="-59000" r="-59000"/>
          </a:stretch>
        </a:blipFill>
        <a:effectLst/>
      </p:bgPr>
    </p:bg>
    <p:spTree>
      <p:nvGrpSpPr>
        <p:cNvPr id="1" name="">
          <a:extLst>
            <a:ext uri="{FF2B5EF4-FFF2-40B4-BE49-F238E27FC236}">
              <a16:creationId xmlns:a16="http://schemas.microsoft.com/office/drawing/2014/main" id="{1761B9BC-3688-9846-693C-207541925DC0}"/>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0B8D043C-6B88-19B7-9040-2D083CC412ED}"/>
              </a:ext>
            </a:extLst>
          </p:cNvPr>
          <p:cNvSpPr>
            <a:spLocks noGrp="1"/>
          </p:cNvSpPr>
          <p:nvPr>
            <p:ph idx="1"/>
          </p:nvPr>
        </p:nvSpPr>
        <p:spPr>
          <a:xfrm>
            <a:off x="729000" y="5529064"/>
            <a:ext cx="5580320" cy="3528392"/>
          </a:xfrm>
          <a:blipFill>
            <a:blip r:embed="rId3">
              <a:alphaModFix amt="12000"/>
            </a:blip>
            <a:tile tx="0" ty="0" sx="100000" sy="100000" flip="none" algn="tl"/>
          </a:blipFill>
        </p:spPr>
        <p:txBody>
          <a:bodyPr>
            <a:noAutofit/>
          </a:bodyPr>
          <a:lstStyle/>
          <a:p>
            <a:pPr marL="0" indent="0" algn="just">
              <a:buNone/>
            </a:pPr>
            <a:r>
              <a:rPr lang="tr-TR" sz="1800" dirty="0">
                <a:solidFill>
                  <a:srgbClr val="202122"/>
                </a:solidFill>
                <a:effectLst/>
                <a:latin typeface="+mj-lt"/>
              </a:rPr>
              <a:t>Lokum, geleneksel bir </a:t>
            </a:r>
            <a:r>
              <a:rPr lang="tr-TR" sz="1800" dirty="0" err="1">
                <a:solidFill>
                  <a:srgbClr val="202122"/>
                </a:solidFill>
                <a:effectLst/>
                <a:latin typeface="+mj-lt"/>
              </a:rPr>
              <a:t>türk</a:t>
            </a:r>
            <a:r>
              <a:rPr lang="tr-TR" sz="1800" dirty="0">
                <a:solidFill>
                  <a:srgbClr val="202122"/>
                </a:solidFill>
                <a:effectLst/>
                <a:latin typeface="+mj-lt"/>
              </a:rPr>
              <a:t> tatlısıdır. yaklaşık 15. yüzyıldan beri Anadolu'da bilinmekle birlikte, özellikle 17. yüzyılda</a:t>
            </a:r>
            <a:r>
              <a:rPr lang="tr-TR" sz="1800" dirty="0">
                <a:solidFill>
                  <a:srgbClr val="202122"/>
                </a:solidFill>
                <a:latin typeface="+mj-lt"/>
              </a:rPr>
              <a:t> Osmanlı İmparatorluğu </a:t>
            </a:r>
            <a:r>
              <a:rPr lang="tr-TR" sz="1800" dirty="0">
                <a:solidFill>
                  <a:srgbClr val="202122"/>
                </a:solidFill>
                <a:effectLst/>
                <a:latin typeface="+mj-lt"/>
              </a:rPr>
              <a:t>sınırları içinde yaygınlaştı. Avrupa'da ise bir İngiliz gezgin aracılığıyla "</a:t>
            </a:r>
            <a:r>
              <a:rPr lang="tr-TR" sz="1800" dirty="0" err="1">
                <a:solidFill>
                  <a:srgbClr val="202122"/>
                </a:solidFill>
                <a:effectLst/>
                <a:latin typeface="+mj-lt"/>
              </a:rPr>
              <a:t>Turkish</a:t>
            </a:r>
            <a:r>
              <a:rPr lang="tr-TR" sz="1800" dirty="0">
                <a:solidFill>
                  <a:srgbClr val="202122"/>
                </a:solidFill>
                <a:effectLst/>
                <a:latin typeface="+mj-lt"/>
              </a:rPr>
              <a:t> </a:t>
            </a:r>
            <a:r>
              <a:rPr lang="tr-TR" sz="1800" dirty="0" err="1">
                <a:solidFill>
                  <a:srgbClr val="202122"/>
                </a:solidFill>
                <a:effectLst/>
                <a:latin typeface="+mj-lt"/>
              </a:rPr>
              <a:t>Delight</a:t>
            </a:r>
            <a:r>
              <a:rPr lang="tr-TR" sz="1800" dirty="0">
                <a:solidFill>
                  <a:srgbClr val="202122"/>
                </a:solidFill>
                <a:effectLst/>
                <a:latin typeface="+mj-lt"/>
              </a:rPr>
              <a:t>" adıyla 18. yüzyılda tanınmaya başlandı. Daha önceleri bal ya da pekmez ve un bileşimi ile yapılan lokumun 17. yüzyılda "Kelle şekeri" olarak bilinen rafine şeker ile özellikle nişastanın bulunup ülkeye getirilmesi sayesinde hem yapımı, hem de lezzeti değişti.</a:t>
            </a:r>
            <a:endParaRPr lang="tr-TR" sz="1800" dirty="0">
              <a:latin typeface="+mj-lt"/>
            </a:endParaRPr>
          </a:p>
        </p:txBody>
      </p:sp>
      <p:sp>
        <p:nvSpPr>
          <p:cNvPr id="7" name="Başlık 6">
            <a:extLst>
              <a:ext uri="{FF2B5EF4-FFF2-40B4-BE49-F238E27FC236}">
                <a16:creationId xmlns:a16="http://schemas.microsoft.com/office/drawing/2014/main" id="{18E44DC2-98AE-47A8-BA6E-7B8B03992AD8}"/>
              </a:ext>
            </a:extLst>
          </p:cNvPr>
          <p:cNvSpPr>
            <a:spLocks noGrp="1"/>
          </p:cNvSpPr>
          <p:nvPr>
            <p:ph type="title"/>
          </p:nvPr>
        </p:nvSpPr>
        <p:spPr>
          <a:xfrm>
            <a:off x="342900" y="80942"/>
            <a:ext cx="6172200" cy="1651000"/>
          </a:xfrm>
        </p:spPr>
        <p:txBody>
          <a:bodyPr>
            <a:normAutofit/>
          </a:bodyPr>
          <a:lstStyle/>
          <a:p>
            <a:r>
              <a:rPr lang="tr-TR" sz="3000" b="1" dirty="0">
                <a:solidFill>
                  <a:schemeClr val="accent3">
                    <a:lumMod val="50000"/>
                  </a:schemeClr>
                </a:solidFill>
              </a:rPr>
              <a:t>TÜRK LOKUMU</a:t>
            </a:r>
            <a:br>
              <a:rPr lang="tr-TR" sz="3000" b="1" dirty="0">
                <a:solidFill>
                  <a:schemeClr val="accent3">
                    <a:lumMod val="50000"/>
                  </a:schemeClr>
                </a:solidFill>
              </a:rPr>
            </a:br>
            <a:endParaRPr lang="tr-TR" sz="3000" dirty="0">
              <a:solidFill>
                <a:schemeClr val="accent3">
                  <a:lumMod val="50000"/>
                </a:schemeClr>
              </a:solidFill>
            </a:endParaRPr>
          </a:p>
        </p:txBody>
      </p:sp>
      <p:pic>
        <p:nvPicPr>
          <p:cNvPr id="4" name="Resim 3">
            <a:extLst>
              <a:ext uri="{FF2B5EF4-FFF2-40B4-BE49-F238E27FC236}">
                <a16:creationId xmlns:a16="http://schemas.microsoft.com/office/drawing/2014/main" id="{07D1C78A-53CA-9273-6C1A-7160F94AED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000" y="1387376"/>
            <a:ext cx="5400000" cy="3593455"/>
          </a:xfrm>
          <a:prstGeom prst="rect">
            <a:avLst/>
          </a:prstGeom>
        </p:spPr>
      </p:pic>
    </p:spTree>
    <p:extLst>
      <p:ext uri="{BB962C8B-B14F-4D97-AF65-F5344CB8AC3E}">
        <p14:creationId xmlns:p14="http://schemas.microsoft.com/office/powerpoint/2010/main" val="4308425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3000"/>
            <a:lum/>
          </a:blip>
          <a:srcRect/>
          <a:stretch>
            <a:fillRect l="-22000" r="-22000"/>
          </a:stretch>
        </a:blipFill>
        <a:effectLst/>
      </p:bgPr>
    </p:bg>
    <p:spTree>
      <p:nvGrpSpPr>
        <p:cNvPr id="1" name=""/>
        <p:cNvGrpSpPr/>
        <p:nvPr/>
      </p:nvGrpSpPr>
      <p:grpSpPr>
        <a:xfrm>
          <a:off x="0" y="0"/>
          <a:ext cx="0" cy="0"/>
          <a:chOff x="0" y="0"/>
          <a:chExt cx="0" cy="0"/>
        </a:xfrm>
      </p:grpSpPr>
      <p:sp>
        <p:nvSpPr>
          <p:cNvPr id="3" name="İçerik Yer Tutucusu 2"/>
          <p:cNvSpPr>
            <a:spLocks noGrp="1"/>
          </p:cNvSpPr>
          <p:nvPr>
            <p:ph idx="1"/>
          </p:nvPr>
        </p:nvSpPr>
        <p:spPr>
          <a:xfrm>
            <a:off x="2996952" y="5169023"/>
            <a:ext cx="3600000" cy="3384377"/>
          </a:xfrm>
        </p:spPr>
        <p:txBody>
          <a:bodyPr>
            <a:noAutofit/>
          </a:bodyPr>
          <a:lstStyle/>
          <a:p>
            <a:pPr marL="0" indent="0" algn="just">
              <a:buNone/>
            </a:pPr>
            <a:r>
              <a:rPr lang="tr-TR" sz="1800" dirty="0"/>
              <a:t>Ayran yoğurdun içine su katılarak elde edilen bir tür içecektir. Türk mutfağına ait olan en yaygın içeceklerdendir.</a:t>
            </a:r>
          </a:p>
          <a:p>
            <a:pPr marL="0" indent="0" algn="just">
              <a:buNone/>
            </a:pPr>
            <a:r>
              <a:rPr lang="tr-TR" sz="1800" dirty="0"/>
              <a:t>MS 552-745 yılları arasında hüküm süren Göktürkler, ekşiyen yoğurdun ekşiliğini azaltmak için üzerine su eklediler. Böylece tesadüfen ayran ortaya çıkmış oldu.</a:t>
            </a:r>
          </a:p>
          <a:p>
            <a:pPr marL="0" indent="0" algn="just">
              <a:buNone/>
            </a:pPr>
            <a:r>
              <a:rPr lang="tr-TR" sz="1800" dirty="0"/>
              <a:t>Ayran kelimesi, tarihte ilk defa  Divan-ı Lügat-it Türk eserinde "</a:t>
            </a:r>
            <a:r>
              <a:rPr lang="tr-TR" sz="1800" i="1" dirty="0"/>
              <a:t>sütten elde edilen bir içecek</a:t>
            </a:r>
            <a:r>
              <a:rPr lang="tr-TR" sz="1800" dirty="0"/>
              <a:t>" olarak tanımlanmıştır.</a:t>
            </a:r>
          </a:p>
        </p:txBody>
      </p:sp>
      <p:sp>
        <p:nvSpPr>
          <p:cNvPr id="5" name="Başlık 4">
            <a:extLst>
              <a:ext uri="{FF2B5EF4-FFF2-40B4-BE49-F238E27FC236}">
                <a16:creationId xmlns:a16="http://schemas.microsoft.com/office/drawing/2014/main" id="{5FD7564B-40E2-7270-67A2-E750D1A33AB1}"/>
              </a:ext>
            </a:extLst>
          </p:cNvPr>
          <p:cNvSpPr>
            <a:spLocks noGrp="1"/>
          </p:cNvSpPr>
          <p:nvPr>
            <p:ph type="title"/>
          </p:nvPr>
        </p:nvSpPr>
        <p:spPr>
          <a:xfrm>
            <a:off x="342900" y="0"/>
            <a:ext cx="6172200" cy="1651000"/>
          </a:xfrm>
        </p:spPr>
        <p:txBody>
          <a:bodyPr>
            <a:normAutofit/>
          </a:bodyPr>
          <a:lstStyle/>
          <a:p>
            <a:r>
              <a:rPr lang="tr-TR" sz="3000" b="1" dirty="0">
                <a:solidFill>
                  <a:schemeClr val="accent3">
                    <a:lumMod val="50000"/>
                  </a:schemeClr>
                </a:solidFill>
              </a:rPr>
              <a:t>AYRAN</a:t>
            </a:r>
          </a:p>
        </p:txBody>
      </p:sp>
      <p:pic>
        <p:nvPicPr>
          <p:cNvPr id="7" name="Resim 6">
            <a:extLst>
              <a:ext uri="{FF2B5EF4-FFF2-40B4-BE49-F238E27FC236}">
                <a16:creationId xmlns:a16="http://schemas.microsoft.com/office/drawing/2014/main" id="{9D8CCC54-FFD2-0D50-A05F-479421AB4F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680" y="5673079"/>
            <a:ext cx="2232248" cy="2880321"/>
          </a:xfrm>
          <a:prstGeom prst="rect">
            <a:avLst/>
          </a:prstGeom>
        </p:spPr>
      </p:pic>
      <p:pic>
        <p:nvPicPr>
          <p:cNvPr id="9" name="Resim 8">
            <a:extLst>
              <a:ext uri="{FF2B5EF4-FFF2-40B4-BE49-F238E27FC236}">
                <a16:creationId xmlns:a16="http://schemas.microsoft.com/office/drawing/2014/main" id="{15F3A031-DC65-06BC-8DF2-B5AF42E095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29000" y="1136977"/>
            <a:ext cx="3600000" cy="3600000"/>
          </a:xfrm>
          <a:prstGeom prst="rect">
            <a:avLst/>
          </a:prstGeom>
        </p:spPr>
      </p:pic>
    </p:spTree>
    <p:extLst>
      <p:ext uri="{BB962C8B-B14F-4D97-AF65-F5344CB8AC3E}">
        <p14:creationId xmlns:p14="http://schemas.microsoft.com/office/powerpoint/2010/main" val="1267884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l="-79000" r="-7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396699"/>
            <a:ext cx="6172200" cy="1019908"/>
          </a:xfrm>
        </p:spPr>
        <p:txBody>
          <a:bodyPr>
            <a:normAutofit/>
          </a:bodyPr>
          <a:lstStyle/>
          <a:p>
            <a:r>
              <a:rPr lang="tr-TR" sz="3000" b="1" dirty="0">
                <a:solidFill>
                  <a:schemeClr val="accent3">
                    <a:lumMod val="50000"/>
                  </a:schemeClr>
                </a:solidFill>
              </a:rPr>
              <a:t>GÖZLEME</a:t>
            </a:r>
          </a:p>
        </p:txBody>
      </p:sp>
      <p:sp>
        <p:nvSpPr>
          <p:cNvPr id="3" name="İçerik Yer Tutucusu 2"/>
          <p:cNvSpPr>
            <a:spLocks noGrp="1"/>
          </p:cNvSpPr>
          <p:nvPr>
            <p:ph idx="1"/>
          </p:nvPr>
        </p:nvSpPr>
        <p:spPr>
          <a:xfrm>
            <a:off x="692696" y="5529064"/>
            <a:ext cx="5531634" cy="3744417"/>
          </a:xfrm>
        </p:spPr>
        <p:txBody>
          <a:bodyPr>
            <a:noAutofit/>
          </a:bodyPr>
          <a:lstStyle/>
          <a:p>
            <a:pPr marL="0" indent="0" algn="just">
              <a:buNone/>
            </a:pPr>
            <a:r>
              <a:rPr lang="tr-TR" sz="1800" dirty="0"/>
              <a:t>Gözleme ince olarak açılmış yufkanın çeşitli iç malzemelerle doldurulduktan sonra, sac üzerinde odun ateşinde pişirilmesiyle hazırlanan bir çeşit aperatif Türk böreğidir.</a:t>
            </a:r>
          </a:p>
          <a:p>
            <a:pPr marL="0" indent="0" algn="just">
              <a:buNone/>
            </a:pPr>
            <a:r>
              <a:rPr lang="tr-TR" sz="1800" dirty="0"/>
              <a:t>Selçuklular döneminde közde pişirilen ekmek anlamına gelen “</a:t>
            </a:r>
            <a:r>
              <a:rPr lang="tr-TR" sz="1800" dirty="0" err="1"/>
              <a:t>Közmen</a:t>
            </a:r>
            <a:r>
              <a:rPr lang="tr-TR" sz="1800" dirty="0"/>
              <a:t>”, gözleme manasında kullanılan ilk deyimlerdendir. Zaman içinde konuşma dilinin </a:t>
            </a:r>
            <a:r>
              <a:rPr lang="tr-TR" sz="1800" dirty="0" err="1"/>
              <a:t>evrilmesiyle</a:t>
            </a:r>
            <a:r>
              <a:rPr lang="tr-TR" sz="1800" dirty="0"/>
              <a:t> ve değişiklik gösteren yöre lehçeleri sebebiyle, değişiklik göstererek gözleme adını almıştır.</a:t>
            </a:r>
          </a:p>
          <a:p>
            <a:pPr marL="0" indent="0" algn="just">
              <a:buNone/>
            </a:pPr>
            <a:endParaRPr lang="tr-TR" sz="1600" b="1" dirty="0"/>
          </a:p>
        </p:txBody>
      </p:sp>
      <p:pic>
        <p:nvPicPr>
          <p:cNvPr id="5" name="Resim 4">
            <a:extLst>
              <a:ext uri="{FF2B5EF4-FFF2-40B4-BE49-F238E27FC236}">
                <a16:creationId xmlns:a16="http://schemas.microsoft.com/office/drawing/2014/main" id="{18742C7D-6F70-CE97-F7CB-DE58B60206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696" y="1448431"/>
            <a:ext cx="5531634" cy="3427200"/>
          </a:xfrm>
          <a:prstGeom prst="rect">
            <a:avLst/>
          </a:prstGeom>
        </p:spPr>
      </p:pic>
    </p:spTree>
    <p:extLst>
      <p:ext uri="{BB962C8B-B14F-4D97-AF65-F5344CB8AC3E}">
        <p14:creationId xmlns:p14="http://schemas.microsoft.com/office/powerpoint/2010/main" val="28130374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l="-74000" r="-74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396699"/>
            <a:ext cx="6172200" cy="1019908"/>
          </a:xfrm>
        </p:spPr>
        <p:txBody>
          <a:bodyPr>
            <a:normAutofit/>
          </a:bodyPr>
          <a:lstStyle/>
          <a:p>
            <a:pPr marL="0" indent="0">
              <a:buNone/>
            </a:pPr>
            <a:r>
              <a:rPr lang="tr-TR" sz="3000" b="1" dirty="0">
                <a:solidFill>
                  <a:schemeClr val="accent3">
                    <a:lumMod val="50000"/>
                  </a:schemeClr>
                </a:solidFill>
              </a:rPr>
              <a:t>TÜRK HAMAMI</a:t>
            </a:r>
          </a:p>
        </p:txBody>
      </p:sp>
      <p:sp>
        <p:nvSpPr>
          <p:cNvPr id="3" name="İçerik Yer Tutucusu 2"/>
          <p:cNvSpPr>
            <a:spLocks noGrp="1"/>
          </p:cNvSpPr>
          <p:nvPr>
            <p:ph idx="1"/>
          </p:nvPr>
        </p:nvSpPr>
        <p:spPr>
          <a:xfrm>
            <a:off x="476672" y="6009805"/>
            <a:ext cx="6008116" cy="4680520"/>
          </a:xfrm>
        </p:spPr>
        <p:txBody>
          <a:bodyPr>
            <a:noAutofit/>
          </a:bodyPr>
          <a:lstStyle/>
          <a:p>
            <a:pPr marL="0" indent="0" algn="just">
              <a:buNone/>
            </a:pPr>
            <a:r>
              <a:rPr lang="tr-TR" sz="1800" dirty="0"/>
              <a:t>Anadolu’da çok eski zamanlardan beri bir hamam kültürü vardır. Türkler Orta Asya’da yaşarken var olan hamam geleneklerini göç ettikleri Anadolu’ya da taşıdılar. Kendilerinden önce yaşayanların bıraktığı mermer hamam kültürünün üzerine kendi geleneklerini yerleştirdiler. Zaman içinde çok özel günlerin kutlandığı yerler hamamlar oldu. Bugün bile devam eden kadınlar için “gelin hamamı”, “loğusa hamamı”, “bebeğin kırk hamamı”, “adak hamamı”, “yas alma hamamı” erkeklerde ise “damat hamamı”, “sünnet hamamı”, “asker hamamı” ve “bayram hamamı” güncelliğini korumaktadır. </a:t>
            </a:r>
          </a:p>
        </p:txBody>
      </p:sp>
      <p:pic>
        <p:nvPicPr>
          <p:cNvPr id="6" name="Resim 5">
            <a:extLst>
              <a:ext uri="{FF2B5EF4-FFF2-40B4-BE49-F238E27FC236}">
                <a16:creationId xmlns:a16="http://schemas.microsoft.com/office/drawing/2014/main" id="{AD3D69C1-3EDE-0784-B70D-AFC5DF2757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4788" y="1555935"/>
            <a:ext cx="6120000" cy="4057826"/>
          </a:xfrm>
          <a:prstGeom prst="rect">
            <a:avLst/>
          </a:prstGeom>
        </p:spPr>
      </p:pic>
    </p:spTree>
    <p:extLst>
      <p:ext uri="{BB962C8B-B14F-4D97-AF65-F5344CB8AC3E}">
        <p14:creationId xmlns:p14="http://schemas.microsoft.com/office/powerpoint/2010/main" val="9915141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l="-23000" r="-23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396699"/>
            <a:ext cx="6172200" cy="1019908"/>
          </a:xfrm>
        </p:spPr>
        <p:txBody>
          <a:bodyPr>
            <a:normAutofit/>
          </a:bodyPr>
          <a:lstStyle/>
          <a:p>
            <a:pPr marL="0" indent="0">
              <a:buNone/>
            </a:pPr>
            <a:r>
              <a:rPr lang="tr-TR" sz="3000" b="1" dirty="0">
                <a:solidFill>
                  <a:schemeClr val="accent3">
                    <a:lumMod val="50000"/>
                  </a:schemeClr>
                </a:solidFill>
              </a:rPr>
              <a:t>KARAGÖZ İLE HACİVAT</a:t>
            </a:r>
          </a:p>
        </p:txBody>
      </p:sp>
      <p:sp>
        <p:nvSpPr>
          <p:cNvPr id="3" name="İçerik Yer Tutucusu 2"/>
          <p:cNvSpPr>
            <a:spLocks noGrp="1"/>
          </p:cNvSpPr>
          <p:nvPr>
            <p:ph idx="1"/>
          </p:nvPr>
        </p:nvSpPr>
        <p:spPr>
          <a:xfrm>
            <a:off x="819661" y="6105128"/>
            <a:ext cx="5400600" cy="2592288"/>
          </a:xfrm>
        </p:spPr>
        <p:txBody>
          <a:bodyPr>
            <a:noAutofit/>
          </a:bodyPr>
          <a:lstStyle/>
          <a:p>
            <a:pPr marL="0" indent="0" algn="just">
              <a:buNone/>
            </a:pPr>
            <a:r>
              <a:rPr lang="tr-TR" sz="1800" dirty="0"/>
              <a:t>Karagöz ile Hacivat, taklide ve karşılıklı konuşmaya dayanan, iki boyutlu tasvirlerle bir perdede oynatılan gölge oyunudur. Karagöz oynatıcısına kurgusal, hayali denir.  Oyunda konuşmaların değişmesi baş hareketleriyle yapılır.</a:t>
            </a:r>
          </a:p>
          <a:p>
            <a:pPr marL="0" indent="0" algn="just">
              <a:buNone/>
            </a:pPr>
            <a:r>
              <a:rPr lang="tr-TR" sz="1800" dirty="0"/>
              <a:t>Bu iki karakterin gerçekten yaşayıp yaşamadığı, yaşadıysa nerede nasıl yaşadığı kesin olarak bilinmemektedir. Anlatılanlar rivayete dayanır, zira gerçekten yaşamış olsalar bile büyük ihtimalle bahsedilen dönemde tarih kitaplarına girecek kadar önemli bulmamışlardır. </a:t>
            </a: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0768" y="1416607"/>
            <a:ext cx="4358386" cy="4331971"/>
          </a:xfrm>
          <a:prstGeom prst="rect">
            <a:avLst/>
          </a:prstGeom>
        </p:spPr>
      </p:pic>
    </p:spTree>
    <p:extLst>
      <p:ext uri="{BB962C8B-B14F-4D97-AF65-F5344CB8AC3E}">
        <p14:creationId xmlns:p14="http://schemas.microsoft.com/office/powerpoint/2010/main" val="27296786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l="-56000" r="-5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396699"/>
            <a:ext cx="6172200" cy="1019908"/>
          </a:xfrm>
        </p:spPr>
        <p:txBody>
          <a:bodyPr>
            <a:normAutofit fontScale="90000"/>
          </a:bodyPr>
          <a:lstStyle/>
          <a:p>
            <a:r>
              <a:rPr lang="tr-TR" dirty="0">
                <a:solidFill>
                  <a:schemeClr val="accent3">
                    <a:lumMod val="50000"/>
                  </a:schemeClr>
                </a:solidFill>
              </a:rPr>
              <a:t>KÜLTÜREL VE DOĞAL MİRAS</a:t>
            </a:r>
            <a:br>
              <a:rPr lang="tr-TR" dirty="0">
                <a:solidFill>
                  <a:schemeClr val="accent3">
                    <a:lumMod val="50000"/>
                  </a:schemeClr>
                </a:solidFill>
              </a:rPr>
            </a:br>
            <a:r>
              <a:rPr lang="tr-TR" sz="3300" b="1" dirty="0">
                <a:solidFill>
                  <a:schemeClr val="accent3">
                    <a:lumMod val="50000"/>
                  </a:schemeClr>
                </a:solidFill>
              </a:rPr>
              <a:t>DENİZ KAPLUMBAĞASI</a:t>
            </a:r>
            <a:br>
              <a:rPr lang="tr-TR" sz="3300" b="1" dirty="0">
                <a:solidFill>
                  <a:schemeClr val="accent3">
                    <a:lumMod val="50000"/>
                  </a:schemeClr>
                </a:solidFill>
              </a:rPr>
            </a:br>
            <a:endParaRPr lang="tr-TR" sz="3300" dirty="0">
              <a:solidFill>
                <a:schemeClr val="accent3">
                  <a:lumMod val="50000"/>
                </a:schemeClr>
              </a:solidFill>
            </a:endParaRPr>
          </a:p>
        </p:txBody>
      </p:sp>
      <p:sp>
        <p:nvSpPr>
          <p:cNvPr id="3" name="İçerik Yer Tutucusu 2"/>
          <p:cNvSpPr>
            <a:spLocks noGrp="1"/>
          </p:cNvSpPr>
          <p:nvPr>
            <p:ph idx="1"/>
          </p:nvPr>
        </p:nvSpPr>
        <p:spPr>
          <a:xfrm>
            <a:off x="512676" y="6124924"/>
            <a:ext cx="5832648" cy="3384377"/>
          </a:xfrm>
        </p:spPr>
        <p:txBody>
          <a:bodyPr>
            <a:noAutofit/>
          </a:bodyPr>
          <a:lstStyle/>
          <a:p>
            <a:pPr marL="0" indent="0" algn="just">
              <a:buNone/>
            </a:pPr>
            <a:r>
              <a:rPr lang="tr-TR" sz="1800" dirty="0"/>
              <a:t>Yumurtlamak haricinde karaya hiç çıkmayan </a:t>
            </a:r>
            <a:r>
              <a:rPr lang="tr-TR" sz="1800" dirty="0" err="1"/>
              <a:t>caretta</a:t>
            </a:r>
            <a:r>
              <a:rPr lang="tr-TR" sz="1800" dirty="0"/>
              <a:t> </a:t>
            </a:r>
            <a:r>
              <a:rPr lang="tr-TR" sz="1800" dirty="0" err="1"/>
              <a:t>caretta'lar</a:t>
            </a:r>
            <a:r>
              <a:rPr lang="tr-TR" sz="1800" dirty="0"/>
              <a:t>, nesli tükenmekte olan canlılar kategorisinde yer almaktadır. Türkiye’nin Akdeniz kıyılarında iri başlı deniz kaplumbağası (</a:t>
            </a:r>
            <a:r>
              <a:rPr lang="tr-TR" sz="1800" i="1" dirty="0" err="1"/>
              <a:t>Caretta</a:t>
            </a:r>
            <a:r>
              <a:rPr lang="tr-TR" sz="1800" i="1" dirty="0"/>
              <a:t> </a:t>
            </a:r>
            <a:r>
              <a:rPr lang="tr-TR" sz="1800" i="1" dirty="0" err="1"/>
              <a:t>caretta</a:t>
            </a:r>
            <a:r>
              <a:rPr lang="tr-TR" sz="1800" dirty="0"/>
              <a:t>) ve yeşil deniz kaplumbağası (</a:t>
            </a:r>
            <a:r>
              <a:rPr lang="tr-TR" sz="1800" i="1" dirty="0" err="1"/>
              <a:t>Chelonia</a:t>
            </a:r>
            <a:r>
              <a:rPr lang="tr-TR" sz="1800" i="1" dirty="0"/>
              <a:t> </a:t>
            </a:r>
            <a:r>
              <a:rPr lang="tr-TR" sz="1800" i="1" dirty="0" err="1"/>
              <a:t>mydas</a:t>
            </a:r>
            <a:r>
              <a:rPr lang="tr-TR" sz="1800" dirty="0"/>
              <a:t>) türleri yumurta bırakmaktadır.</a:t>
            </a:r>
            <a:r>
              <a:rPr lang="tr-TR" sz="1800" b="1" dirty="0"/>
              <a:t> </a:t>
            </a:r>
            <a:r>
              <a:rPr lang="tr-TR" sz="1800" dirty="0"/>
              <a:t>Akdeniz’de geçmişten günümüze kadar yapılan çalışmaların sonuçlarına göre, </a:t>
            </a:r>
            <a:r>
              <a:rPr lang="tr-TR" sz="1800" i="1" dirty="0" err="1"/>
              <a:t>Caretta</a:t>
            </a:r>
            <a:r>
              <a:rPr lang="tr-TR" sz="1800" i="1" dirty="0"/>
              <a:t> </a:t>
            </a:r>
            <a:r>
              <a:rPr lang="tr-TR" sz="1800" i="1" dirty="0" err="1"/>
              <a:t>caretta</a:t>
            </a:r>
            <a:r>
              <a:rPr lang="tr-TR" sz="1800" dirty="0"/>
              <a:t> türünün en önemli yuvalama alanları Türkiye ve Yunanistan’dır. </a:t>
            </a:r>
          </a:p>
        </p:txBody>
      </p:sp>
      <p:pic>
        <p:nvPicPr>
          <p:cNvPr id="18434" name="Picture 2" descr="C:\Users\kalite\Desktop\CASTİVAL SİSTEM\Travelife\Etiketler\Caret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672" y="1462973"/>
            <a:ext cx="5976664" cy="4066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50412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l="-56000" r="-5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396699"/>
            <a:ext cx="6172200" cy="1019908"/>
          </a:xfrm>
        </p:spPr>
        <p:txBody>
          <a:bodyPr>
            <a:normAutofit/>
          </a:bodyPr>
          <a:lstStyle/>
          <a:p>
            <a:r>
              <a:rPr lang="tr-TR" sz="3000" dirty="0">
                <a:solidFill>
                  <a:schemeClr val="accent3">
                    <a:lumMod val="50000"/>
                  </a:schemeClr>
                </a:solidFill>
              </a:rPr>
              <a:t>ENDEMİK HAYVAN TÜRLERİ</a:t>
            </a:r>
          </a:p>
        </p:txBody>
      </p:sp>
      <p:sp>
        <p:nvSpPr>
          <p:cNvPr id="3" name="İçerik Yer Tutucusu 2"/>
          <p:cNvSpPr>
            <a:spLocks noGrp="1"/>
          </p:cNvSpPr>
          <p:nvPr>
            <p:ph idx="1"/>
          </p:nvPr>
        </p:nvSpPr>
        <p:spPr>
          <a:xfrm>
            <a:off x="580254" y="3397130"/>
            <a:ext cx="2240566" cy="792088"/>
          </a:xfrm>
        </p:spPr>
        <p:txBody>
          <a:bodyPr>
            <a:noAutofit/>
          </a:bodyPr>
          <a:lstStyle/>
          <a:p>
            <a:pPr marL="0" indent="0" algn="just">
              <a:buNone/>
            </a:pPr>
            <a:r>
              <a:rPr lang="tr-TR" sz="1600" b="1" dirty="0">
                <a:solidFill>
                  <a:schemeClr val="accent3">
                    <a:lumMod val="50000"/>
                  </a:schemeClr>
                </a:solidFill>
              </a:rPr>
              <a:t>DENİZ KAPLUMBAĞASI</a:t>
            </a:r>
          </a:p>
          <a:p>
            <a:pPr marL="0" indent="0" algn="ctr">
              <a:buNone/>
            </a:pPr>
            <a:r>
              <a:rPr lang="tr-TR" sz="1600" b="1" i="1" dirty="0" err="1">
                <a:solidFill>
                  <a:schemeClr val="accent3">
                    <a:lumMod val="50000"/>
                  </a:schemeClr>
                </a:solidFill>
              </a:rPr>
              <a:t>Caretta</a:t>
            </a:r>
            <a:r>
              <a:rPr lang="tr-TR" sz="1600" b="1" i="1" dirty="0">
                <a:solidFill>
                  <a:schemeClr val="accent3">
                    <a:lumMod val="50000"/>
                  </a:schemeClr>
                </a:solidFill>
              </a:rPr>
              <a:t> </a:t>
            </a:r>
            <a:r>
              <a:rPr lang="tr-TR" sz="1600" b="1" i="1" dirty="0" err="1">
                <a:solidFill>
                  <a:schemeClr val="accent3">
                    <a:lumMod val="50000"/>
                  </a:schemeClr>
                </a:solidFill>
              </a:rPr>
              <a:t>Caretta</a:t>
            </a:r>
            <a:endParaRPr lang="tr-TR" sz="1600" dirty="0">
              <a:solidFill>
                <a:schemeClr val="accent3">
                  <a:lumMod val="50000"/>
                </a:schemeClr>
              </a:solidFill>
            </a:endParaRPr>
          </a:p>
        </p:txBody>
      </p:sp>
      <p:sp>
        <p:nvSpPr>
          <p:cNvPr id="8" name="İçerik Yer Tutucusu 2"/>
          <p:cNvSpPr txBox="1">
            <a:spLocks/>
          </p:cNvSpPr>
          <p:nvPr/>
        </p:nvSpPr>
        <p:spPr>
          <a:xfrm>
            <a:off x="3933056" y="3397130"/>
            <a:ext cx="2726060" cy="7920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600" b="1" dirty="0">
                <a:solidFill>
                  <a:schemeClr val="accent3">
                    <a:lumMod val="50000"/>
                  </a:schemeClr>
                </a:solidFill>
              </a:rPr>
              <a:t>ANADOLU PARSI</a:t>
            </a:r>
          </a:p>
          <a:p>
            <a:pPr marL="0" indent="0" algn="ctr">
              <a:buFont typeface="Arial" pitchFamily="34" charset="0"/>
              <a:buNone/>
            </a:pPr>
            <a:r>
              <a:rPr lang="tr-TR" sz="1600" b="1" i="1" dirty="0" err="1">
                <a:solidFill>
                  <a:schemeClr val="accent3">
                    <a:lumMod val="50000"/>
                  </a:schemeClr>
                </a:solidFill>
              </a:rPr>
              <a:t>Pantera</a:t>
            </a:r>
            <a:r>
              <a:rPr lang="tr-TR" sz="1600" b="1" i="1" dirty="0">
                <a:solidFill>
                  <a:schemeClr val="accent3">
                    <a:lumMod val="50000"/>
                  </a:schemeClr>
                </a:solidFill>
              </a:rPr>
              <a:t> </a:t>
            </a:r>
            <a:r>
              <a:rPr lang="tr-TR" sz="1600" b="1" i="1" dirty="0" err="1">
                <a:solidFill>
                  <a:schemeClr val="accent3">
                    <a:lumMod val="50000"/>
                  </a:schemeClr>
                </a:solidFill>
              </a:rPr>
              <a:t>pardus</a:t>
            </a:r>
            <a:r>
              <a:rPr lang="tr-TR" sz="1600" b="1" i="1" dirty="0">
                <a:solidFill>
                  <a:schemeClr val="accent3">
                    <a:lumMod val="50000"/>
                  </a:schemeClr>
                </a:solidFill>
              </a:rPr>
              <a:t> </a:t>
            </a:r>
            <a:r>
              <a:rPr lang="tr-TR" sz="1600" b="1" i="1" dirty="0" err="1">
                <a:solidFill>
                  <a:schemeClr val="accent3">
                    <a:lumMod val="50000"/>
                  </a:schemeClr>
                </a:solidFill>
              </a:rPr>
              <a:t>tuttiana</a:t>
            </a:r>
            <a:endParaRPr lang="tr-TR" sz="1600" dirty="0">
              <a:solidFill>
                <a:schemeClr val="accent3">
                  <a:lumMod val="50000"/>
                </a:schemeClr>
              </a:solidFill>
            </a:endParaRPr>
          </a:p>
        </p:txBody>
      </p:sp>
      <p:sp>
        <p:nvSpPr>
          <p:cNvPr id="10" name="İçerik Yer Tutucusu 2"/>
          <p:cNvSpPr txBox="1">
            <a:spLocks/>
          </p:cNvSpPr>
          <p:nvPr/>
        </p:nvSpPr>
        <p:spPr>
          <a:xfrm>
            <a:off x="664981" y="9091999"/>
            <a:ext cx="2240566" cy="7920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600" b="1" dirty="0">
                <a:solidFill>
                  <a:schemeClr val="accent3">
                    <a:lumMod val="50000"/>
                  </a:schemeClr>
                </a:solidFill>
              </a:rPr>
              <a:t>HOPA ENGEREĞİ</a:t>
            </a:r>
          </a:p>
          <a:p>
            <a:pPr marL="0" indent="0" algn="ctr">
              <a:buFont typeface="Arial" pitchFamily="34" charset="0"/>
              <a:buNone/>
            </a:pPr>
            <a:r>
              <a:rPr lang="tr-TR" sz="1600" b="1" i="1" dirty="0" err="1">
                <a:solidFill>
                  <a:schemeClr val="accent3">
                    <a:lumMod val="50000"/>
                  </a:schemeClr>
                </a:solidFill>
              </a:rPr>
              <a:t>Vipena</a:t>
            </a:r>
            <a:r>
              <a:rPr lang="tr-TR" sz="1600" b="1" i="1" dirty="0">
                <a:solidFill>
                  <a:schemeClr val="accent3">
                    <a:lumMod val="50000"/>
                  </a:schemeClr>
                </a:solidFill>
              </a:rPr>
              <a:t> </a:t>
            </a:r>
            <a:r>
              <a:rPr lang="tr-TR" sz="1600" b="1" i="1" dirty="0" err="1">
                <a:solidFill>
                  <a:schemeClr val="accent3">
                    <a:lumMod val="50000"/>
                  </a:schemeClr>
                </a:solidFill>
              </a:rPr>
              <a:t>kaznakovi</a:t>
            </a:r>
            <a:endParaRPr lang="tr-TR" sz="1600" dirty="0">
              <a:solidFill>
                <a:schemeClr val="accent3">
                  <a:lumMod val="50000"/>
                </a:schemeClr>
              </a:solidFill>
            </a:endParaRPr>
          </a:p>
        </p:txBody>
      </p:sp>
      <p:sp>
        <p:nvSpPr>
          <p:cNvPr id="12" name="İçerik Yer Tutucusu 2"/>
          <p:cNvSpPr txBox="1">
            <a:spLocks/>
          </p:cNvSpPr>
          <p:nvPr/>
        </p:nvSpPr>
        <p:spPr>
          <a:xfrm>
            <a:off x="664981" y="6248778"/>
            <a:ext cx="2240566" cy="7920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600" b="1" dirty="0">
                <a:solidFill>
                  <a:schemeClr val="accent3">
                    <a:lumMod val="50000"/>
                  </a:schemeClr>
                </a:solidFill>
              </a:rPr>
              <a:t>ANADOLU MİFLONU</a:t>
            </a:r>
          </a:p>
          <a:p>
            <a:pPr marL="0" indent="0" algn="ctr">
              <a:buFont typeface="Arial" pitchFamily="34" charset="0"/>
              <a:buNone/>
            </a:pPr>
            <a:r>
              <a:rPr lang="tr-TR" sz="1600" b="1" i="1" dirty="0" err="1">
                <a:solidFill>
                  <a:schemeClr val="accent3">
                    <a:lumMod val="50000"/>
                  </a:schemeClr>
                </a:solidFill>
              </a:rPr>
              <a:t>Ovis</a:t>
            </a:r>
            <a:r>
              <a:rPr lang="tr-TR" sz="1600" b="1" i="1" dirty="0">
                <a:solidFill>
                  <a:schemeClr val="accent3">
                    <a:lumMod val="50000"/>
                  </a:schemeClr>
                </a:solidFill>
              </a:rPr>
              <a:t> </a:t>
            </a:r>
            <a:r>
              <a:rPr lang="tr-TR" sz="1600" b="1" i="1" dirty="0" err="1">
                <a:solidFill>
                  <a:schemeClr val="accent3">
                    <a:lumMod val="50000"/>
                  </a:schemeClr>
                </a:solidFill>
              </a:rPr>
              <a:t>orientalis</a:t>
            </a:r>
            <a:r>
              <a:rPr lang="tr-TR" sz="1600" b="1" i="1" dirty="0">
                <a:solidFill>
                  <a:schemeClr val="accent3">
                    <a:lumMod val="50000"/>
                  </a:schemeClr>
                </a:solidFill>
              </a:rPr>
              <a:t> </a:t>
            </a:r>
            <a:r>
              <a:rPr lang="tr-TR" sz="1600" b="1" i="1" dirty="0" err="1">
                <a:solidFill>
                  <a:schemeClr val="accent3">
                    <a:lumMod val="50000"/>
                  </a:schemeClr>
                </a:solidFill>
              </a:rPr>
              <a:t>anatolica</a:t>
            </a:r>
            <a:endParaRPr lang="tr-TR" sz="1600" dirty="0">
              <a:solidFill>
                <a:schemeClr val="accent3">
                  <a:lumMod val="50000"/>
                </a:schemeClr>
              </a:solidFill>
            </a:endParaRPr>
          </a:p>
        </p:txBody>
      </p:sp>
      <p:sp>
        <p:nvSpPr>
          <p:cNvPr id="14" name="İçerik Yer Tutucusu 2"/>
          <p:cNvSpPr txBox="1">
            <a:spLocks/>
          </p:cNvSpPr>
          <p:nvPr/>
        </p:nvSpPr>
        <p:spPr>
          <a:xfrm>
            <a:off x="4175803" y="9067322"/>
            <a:ext cx="2240566" cy="7920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600" b="1" dirty="0">
                <a:solidFill>
                  <a:schemeClr val="accent3">
                    <a:lumMod val="50000"/>
                  </a:schemeClr>
                </a:solidFill>
              </a:rPr>
              <a:t>STEP VAŞAĞI</a:t>
            </a:r>
          </a:p>
          <a:p>
            <a:pPr marL="0" indent="0" algn="ctr">
              <a:buFont typeface="Arial" pitchFamily="34" charset="0"/>
              <a:buNone/>
            </a:pPr>
            <a:r>
              <a:rPr lang="tr-TR" sz="1600" b="1" i="1" dirty="0" err="1">
                <a:solidFill>
                  <a:schemeClr val="accent3">
                    <a:lumMod val="50000"/>
                  </a:schemeClr>
                </a:solidFill>
              </a:rPr>
              <a:t>Felis</a:t>
            </a:r>
            <a:r>
              <a:rPr lang="tr-TR" sz="1600" b="1" i="1" dirty="0">
                <a:solidFill>
                  <a:schemeClr val="accent3">
                    <a:lumMod val="50000"/>
                  </a:schemeClr>
                </a:solidFill>
              </a:rPr>
              <a:t> </a:t>
            </a:r>
            <a:r>
              <a:rPr lang="tr-TR" sz="1600" b="1" i="1" dirty="0" err="1">
                <a:solidFill>
                  <a:schemeClr val="accent3">
                    <a:lumMod val="50000"/>
                  </a:schemeClr>
                </a:solidFill>
              </a:rPr>
              <a:t>caraca</a:t>
            </a:r>
            <a:endParaRPr lang="tr-TR" sz="1600" dirty="0">
              <a:solidFill>
                <a:schemeClr val="accent3">
                  <a:lumMod val="50000"/>
                </a:schemeClr>
              </a:solidFill>
            </a:endParaRPr>
          </a:p>
        </p:txBody>
      </p:sp>
      <p:sp>
        <p:nvSpPr>
          <p:cNvPr id="16" name="İçerik Yer Tutucusu 2"/>
          <p:cNvSpPr txBox="1">
            <a:spLocks/>
          </p:cNvSpPr>
          <p:nvPr/>
        </p:nvSpPr>
        <p:spPr>
          <a:xfrm>
            <a:off x="4082207" y="6208261"/>
            <a:ext cx="2240566" cy="7920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600" b="1" dirty="0">
                <a:solidFill>
                  <a:schemeClr val="accent3">
                    <a:lumMod val="50000"/>
                  </a:schemeClr>
                </a:solidFill>
              </a:rPr>
              <a:t>GELENGİ</a:t>
            </a:r>
          </a:p>
          <a:p>
            <a:pPr marL="0" indent="0" algn="ctr">
              <a:buFont typeface="Arial" pitchFamily="34" charset="0"/>
              <a:buNone/>
            </a:pPr>
            <a:r>
              <a:rPr lang="tr-TR" sz="1600" b="1" i="1" dirty="0" err="1">
                <a:solidFill>
                  <a:schemeClr val="accent3">
                    <a:lumMod val="50000"/>
                  </a:schemeClr>
                </a:solidFill>
              </a:rPr>
              <a:t>Citellus</a:t>
            </a:r>
            <a:r>
              <a:rPr lang="tr-TR" sz="1600" b="1" i="1" dirty="0">
                <a:solidFill>
                  <a:schemeClr val="accent3">
                    <a:lumMod val="50000"/>
                  </a:schemeClr>
                </a:solidFill>
              </a:rPr>
              <a:t> </a:t>
            </a:r>
            <a:r>
              <a:rPr lang="tr-TR" sz="1600" b="1" i="1" dirty="0" err="1">
                <a:solidFill>
                  <a:schemeClr val="accent3">
                    <a:lumMod val="50000"/>
                  </a:schemeClr>
                </a:solidFill>
              </a:rPr>
              <a:t>citellus</a:t>
            </a:r>
            <a:endParaRPr lang="tr-TR" sz="1600" dirty="0">
              <a:solidFill>
                <a:schemeClr val="accent3">
                  <a:lumMod val="50000"/>
                </a:schemeClr>
              </a:solidFill>
            </a:endParaRPr>
          </a:p>
        </p:txBody>
      </p:sp>
      <p:pic>
        <p:nvPicPr>
          <p:cNvPr id="15" name="Picture 2" descr="C:\Users\kalite\Desktop\CASTİVAL SİSTEM\Travelife\Etiketler\Caret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656" y="1424608"/>
            <a:ext cx="2842841" cy="1934064"/>
          </a:xfrm>
          <a:prstGeom prst="rect">
            <a:avLst/>
          </a:prstGeom>
          <a:noFill/>
          <a:extLst>
            <a:ext uri="{909E8E84-426E-40DD-AFC4-6F175D3DCCD1}">
              <a14:hiddenFill xmlns:a14="http://schemas.microsoft.com/office/drawing/2010/main">
                <a:solidFill>
                  <a:srgbClr val="FFFFFF"/>
                </a:solidFill>
              </a14:hiddenFill>
            </a:ext>
          </a:extLst>
        </p:spPr>
      </p:pic>
      <p:pic>
        <p:nvPicPr>
          <p:cNvPr id="6" name="Resi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47952" y="1416607"/>
            <a:ext cx="2918404" cy="1942065"/>
          </a:xfrm>
          <a:prstGeom prst="rect">
            <a:avLst/>
          </a:prstGeom>
        </p:spPr>
      </p:pic>
      <p:pic>
        <p:nvPicPr>
          <p:cNvPr id="17" name="Resim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0280" y="4435614"/>
            <a:ext cx="2466975" cy="1847850"/>
          </a:xfrm>
          <a:prstGeom prst="rect">
            <a:avLst/>
          </a:prstGeom>
        </p:spPr>
      </p:pic>
      <p:pic>
        <p:nvPicPr>
          <p:cNvPr id="18" name="Resim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95725" y="4460294"/>
            <a:ext cx="2619375" cy="1743075"/>
          </a:xfrm>
          <a:prstGeom prst="rect">
            <a:avLst/>
          </a:prstGeom>
        </p:spPr>
      </p:pic>
      <p:pic>
        <p:nvPicPr>
          <p:cNvPr id="19" name="Resim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961" y="7324247"/>
            <a:ext cx="2619375" cy="1743075"/>
          </a:xfrm>
          <a:prstGeom prst="rect">
            <a:avLst/>
          </a:prstGeom>
        </p:spPr>
      </p:pic>
      <p:pic>
        <p:nvPicPr>
          <p:cNvPr id="20" name="Resim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82207" y="7245966"/>
            <a:ext cx="2390775" cy="1816464"/>
          </a:xfrm>
          <a:prstGeom prst="rect">
            <a:avLst/>
          </a:prstGeom>
        </p:spPr>
      </p:pic>
    </p:spTree>
    <p:extLst>
      <p:ext uri="{BB962C8B-B14F-4D97-AF65-F5344CB8AC3E}">
        <p14:creationId xmlns:p14="http://schemas.microsoft.com/office/powerpoint/2010/main" val="7363105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l="-22000" r="-22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260648" y="685595"/>
            <a:ext cx="6172200" cy="1019908"/>
          </a:xfrm>
        </p:spPr>
        <p:txBody>
          <a:bodyPr>
            <a:normAutofit fontScale="90000"/>
          </a:bodyPr>
          <a:lstStyle/>
          <a:p>
            <a:r>
              <a:rPr lang="tr-TR" dirty="0">
                <a:solidFill>
                  <a:schemeClr val="accent3">
                    <a:lumMod val="50000"/>
                  </a:schemeClr>
                </a:solidFill>
              </a:rPr>
              <a:t>KÜLTÜREL VE DOĞAL MİRAS</a:t>
            </a:r>
            <a:br>
              <a:rPr lang="tr-TR" dirty="0">
                <a:solidFill>
                  <a:schemeClr val="accent3">
                    <a:lumMod val="50000"/>
                  </a:schemeClr>
                </a:solidFill>
              </a:rPr>
            </a:br>
            <a:r>
              <a:rPr lang="tr-TR" sz="3300" b="1" dirty="0">
                <a:solidFill>
                  <a:schemeClr val="accent3">
                    <a:lumMod val="50000"/>
                  </a:schemeClr>
                </a:solidFill>
              </a:rPr>
              <a:t>KUM ZAMBAĞI (</a:t>
            </a:r>
            <a:r>
              <a:rPr lang="tr-TR" sz="3300" b="1" i="1" dirty="0" err="1">
                <a:solidFill>
                  <a:schemeClr val="accent3">
                    <a:lumMod val="50000"/>
                  </a:schemeClr>
                </a:solidFill>
              </a:rPr>
              <a:t>Pancratium</a:t>
            </a:r>
            <a:r>
              <a:rPr lang="tr-TR" sz="3300" b="1" i="1" dirty="0">
                <a:solidFill>
                  <a:schemeClr val="accent3">
                    <a:lumMod val="50000"/>
                  </a:schemeClr>
                </a:solidFill>
              </a:rPr>
              <a:t> </a:t>
            </a:r>
            <a:r>
              <a:rPr lang="tr-TR" sz="3300" b="1" i="1" dirty="0" err="1">
                <a:solidFill>
                  <a:schemeClr val="accent3">
                    <a:lumMod val="50000"/>
                  </a:schemeClr>
                </a:solidFill>
              </a:rPr>
              <a:t>maritimum</a:t>
            </a:r>
            <a:r>
              <a:rPr lang="tr-TR" sz="3300" b="1" dirty="0">
                <a:solidFill>
                  <a:schemeClr val="accent3">
                    <a:lumMod val="50000"/>
                  </a:schemeClr>
                </a:solidFill>
              </a:rPr>
              <a:t>)</a:t>
            </a:r>
            <a:br>
              <a:rPr lang="tr-TR" sz="3300" b="1" dirty="0">
                <a:solidFill>
                  <a:schemeClr val="accent3">
                    <a:lumMod val="50000"/>
                  </a:schemeClr>
                </a:solidFill>
              </a:rPr>
            </a:br>
            <a:endParaRPr lang="tr-TR" sz="3300" dirty="0">
              <a:solidFill>
                <a:schemeClr val="accent3">
                  <a:lumMod val="50000"/>
                </a:schemeClr>
              </a:solidFill>
            </a:endParaRPr>
          </a:p>
        </p:txBody>
      </p:sp>
      <p:sp>
        <p:nvSpPr>
          <p:cNvPr id="3" name="İçerik Yer Tutucusu 2"/>
          <p:cNvSpPr>
            <a:spLocks noGrp="1"/>
          </p:cNvSpPr>
          <p:nvPr>
            <p:ph idx="1"/>
          </p:nvPr>
        </p:nvSpPr>
        <p:spPr>
          <a:xfrm>
            <a:off x="692696" y="6609184"/>
            <a:ext cx="5544616" cy="3168352"/>
          </a:xfrm>
        </p:spPr>
        <p:txBody>
          <a:bodyPr>
            <a:noAutofit/>
          </a:bodyPr>
          <a:lstStyle/>
          <a:p>
            <a:pPr marL="0" indent="0" algn="just">
              <a:buNone/>
            </a:pPr>
            <a:r>
              <a:rPr lang="tr-TR" sz="1600" dirty="0"/>
              <a:t>Kum zambağı, </a:t>
            </a:r>
            <a:r>
              <a:rPr lang="tr-TR" sz="1600" dirty="0" err="1"/>
              <a:t>Nergisgiller</a:t>
            </a:r>
            <a:r>
              <a:rPr lang="tr-TR" sz="1600" dirty="0"/>
              <a:t> (</a:t>
            </a:r>
            <a:r>
              <a:rPr lang="tr-TR" sz="1600" dirty="0" err="1"/>
              <a:t>Amaryllidaceae</a:t>
            </a:r>
            <a:r>
              <a:rPr lang="tr-TR" sz="1600" dirty="0"/>
              <a:t>) familyasına ait olup özellikle Akdeniz kumullarında yetişen, çok yıllık, soğanlı bir bitki türüdür. Anavatanı Akdeniz bölgesidir. Endemik bir bitki türüdür. Ülkemizde bu bitkiye zarar verenlere cezai yaptırım uygulanır. </a:t>
            </a:r>
          </a:p>
          <a:p>
            <a:pPr marL="0" indent="0" algn="just">
              <a:buNone/>
            </a:pPr>
            <a:r>
              <a:rPr lang="tr-TR" sz="1600" dirty="0"/>
              <a:t>Kum zambakları genellikle denize birkaç metre uzaklıkta olan bölgelerde görülmektedir. Dipten çıkan uzun mızrağı andıran</a:t>
            </a:r>
            <a:r>
              <a:rPr lang="tr-TR" sz="1600" b="1" dirty="0"/>
              <a:t> 40 cm </a:t>
            </a:r>
            <a:r>
              <a:rPr lang="tr-TR" sz="1600" dirty="0"/>
              <a:t>boyuna ulaşabilen yapraklarını, kışları dökmez. Çiçeklenme zamanı Ağustos ve Ekim ayları arasındadır.</a:t>
            </a:r>
          </a:p>
        </p:txBody>
      </p:sp>
      <p:pic>
        <p:nvPicPr>
          <p:cNvPr id="20482" name="Picture 2" descr="C:\Users\kalite\Desktop\CASTİVAL SİSTEM\Travelife\Etiketler\Kum zambağı.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0768" y="1923906"/>
            <a:ext cx="4248472"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521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l="-22000" r="-22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396699"/>
            <a:ext cx="6172200" cy="1019908"/>
          </a:xfrm>
        </p:spPr>
        <p:txBody>
          <a:bodyPr>
            <a:normAutofit/>
          </a:bodyPr>
          <a:lstStyle/>
          <a:p>
            <a:r>
              <a:rPr lang="tr-TR" sz="3000" dirty="0">
                <a:solidFill>
                  <a:schemeClr val="accent3">
                    <a:lumMod val="50000"/>
                  </a:schemeClr>
                </a:solidFill>
              </a:rPr>
              <a:t>ENDEMİK BİTKİ TÜRLERİ</a:t>
            </a:r>
          </a:p>
        </p:txBody>
      </p:sp>
      <p:sp>
        <p:nvSpPr>
          <p:cNvPr id="3" name="İçerik Yer Tutucusu 2"/>
          <p:cNvSpPr>
            <a:spLocks noGrp="1"/>
          </p:cNvSpPr>
          <p:nvPr>
            <p:ph idx="1"/>
          </p:nvPr>
        </p:nvSpPr>
        <p:spPr>
          <a:xfrm>
            <a:off x="580254" y="3397130"/>
            <a:ext cx="2240566" cy="792088"/>
          </a:xfrm>
        </p:spPr>
        <p:txBody>
          <a:bodyPr>
            <a:noAutofit/>
          </a:bodyPr>
          <a:lstStyle/>
          <a:p>
            <a:pPr marL="0" indent="0" algn="ctr">
              <a:buNone/>
            </a:pPr>
            <a:r>
              <a:rPr lang="tr-TR" sz="1600" b="1" dirty="0">
                <a:solidFill>
                  <a:schemeClr val="accent3">
                    <a:lumMod val="50000"/>
                  </a:schemeClr>
                </a:solidFill>
              </a:rPr>
              <a:t>KUM ZAMBAĞI</a:t>
            </a:r>
          </a:p>
          <a:p>
            <a:pPr marL="0" indent="0" algn="ctr">
              <a:buNone/>
            </a:pPr>
            <a:r>
              <a:rPr lang="tr-TR" sz="1600" b="1" i="1" dirty="0" err="1">
                <a:solidFill>
                  <a:schemeClr val="accent3">
                    <a:lumMod val="50000"/>
                  </a:schemeClr>
                </a:solidFill>
              </a:rPr>
              <a:t>Pancratium</a:t>
            </a:r>
            <a:r>
              <a:rPr lang="tr-TR" sz="1600" b="1" i="1" dirty="0">
                <a:solidFill>
                  <a:schemeClr val="accent3">
                    <a:lumMod val="50000"/>
                  </a:schemeClr>
                </a:solidFill>
              </a:rPr>
              <a:t> </a:t>
            </a:r>
            <a:r>
              <a:rPr lang="tr-TR" sz="1600" b="1" i="1" dirty="0" err="1">
                <a:solidFill>
                  <a:schemeClr val="accent3">
                    <a:lumMod val="50000"/>
                  </a:schemeClr>
                </a:solidFill>
              </a:rPr>
              <a:t>maritimum</a:t>
            </a:r>
            <a:endParaRPr lang="tr-TR" sz="1600" dirty="0">
              <a:solidFill>
                <a:schemeClr val="accent3">
                  <a:lumMod val="50000"/>
                </a:schemeClr>
              </a:solidFill>
            </a:endParaRPr>
          </a:p>
        </p:txBody>
      </p:sp>
      <p:pic>
        <p:nvPicPr>
          <p:cNvPr id="5" name="Picture 2" descr="C:\Users\kalite\Desktop\CASTİVAL SİSTEM\Travelife\Etiketler\Kum zambağı.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425" y="1380907"/>
            <a:ext cx="2016224" cy="2016224"/>
          </a:xfrm>
          <a:prstGeom prst="rect">
            <a:avLst/>
          </a:prstGeom>
          <a:noFill/>
          <a:extLst>
            <a:ext uri="{909E8E84-426E-40DD-AFC4-6F175D3DCCD1}">
              <a14:hiddenFill xmlns:a14="http://schemas.microsoft.com/office/drawing/2010/main">
                <a:solidFill>
                  <a:srgbClr val="FFFFFF"/>
                </a:solidFill>
              </a14:hiddenFill>
            </a:ext>
          </a:extLst>
        </p:spPr>
      </p:pic>
      <p:pic>
        <p:nvPicPr>
          <p:cNvPr id="4" name="Resi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474" y="1380907"/>
            <a:ext cx="1909192" cy="2016223"/>
          </a:xfrm>
          <a:prstGeom prst="rect">
            <a:avLst/>
          </a:prstGeom>
        </p:spPr>
      </p:pic>
      <p:sp>
        <p:nvSpPr>
          <p:cNvPr id="8" name="İçerik Yer Tutucusu 2"/>
          <p:cNvSpPr txBox="1">
            <a:spLocks/>
          </p:cNvSpPr>
          <p:nvPr/>
        </p:nvSpPr>
        <p:spPr>
          <a:xfrm>
            <a:off x="3933056" y="3397130"/>
            <a:ext cx="2726060" cy="7920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600" b="1" dirty="0">
                <a:solidFill>
                  <a:schemeClr val="accent3">
                    <a:lumMod val="50000"/>
                  </a:schemeClr>
                </a:solidFill>
              </a:rPr>
              <a:t>TOROS ORKİDESİ</a:t>
            </a:r>
          </a:p>
          <a:p>
            <a:pPr marL="0" indent="0" algn="ctr">
              <a:buFont typeface="Arial" pitchFamily="34" charset="0"/>
              <a:buNone/>
            </a:pPr>
            <a:r>
              <a:rPr lang="tr-TR" sz="1600" b="1" i="1" dirty="0" err="1">
                <a:solidFill>
                  <a:schemeClr val="accent3">
                    <a:lumMod val="50000"/>
                  </a:schemeClr>
                </a:solidFill>
              </a:rPr>
              <a:t>Himantoglossum</a:t>
            </a:r>
            <a:r>
              <a:rPr lang="tr-TR" sz="1600" b="1" i="1" dirty="0">
                <a:solidFill>
                  <a:schemeClr val="accent3">
                    <a:lumMod val="50000"/>
                  </a:schemeClr>
                </a:solidFill>
              </a:rPr>
              <a:t> </a:t>
            </a:r>
            <a:r>
              <a:rPr lang="tr-TR" sz="1600" b="1" i="1" dirty="0" err="1">
                <a:solidFill>
                  <a:schemeClr val="accent3">
                    <a:lumMod val="50000"/>
                  </a:schemeClr>
                </a:solidFill>
              </a:rPr>
              <a:t>Montis-tauri</a:t>
            </a:r>
            <a:endParaRPr lang="tr-TR" sz="1600" dirty="0">
              <a:solidFill>
                <a:schemeClr val="accent3">
                  <a:lumMod val="50000"/>
                </a:schemeClr>
              </a:solidFill>
            </a:endParaRPr>
          </a:p>
        </p:txBody>
      </p:sp>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0849" y="4189218"/>
            <a:ext cx="2619375" cy="1743075"/>
          </a:xfrm>
          <a:prstGeom prst="rect">
            <a:avLst/>
          </a:prstGeom>
        </p:spPr>
      </p:pic>
      <p:sp>
        <p:nvSpPr>
          <p:cNvPr id="10" name="İçerik Yer Tutucusu 2"/>
          <p:cNvSpPr txBox="1">
            <a:spLocks/>
          </p:cNvSpPr>
          <p:nvPr/>
        </p:nvSpPr>
        <p:spPr>
          <a:xfrm>
            <a:off x="664982" y="9167750"/>
            <a:ext cx="2240566" cy="7920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600" b="1" dirty="0">
                <a:solidFill>
                  <a:schemeClr val="accent3">
                    <a:lumMod val="50000"/>
                  </a:schemeClr>
                </a:solidFill>
              </a:rPr>
              <a:t>SİDE CANAVAR OTU</a:t>
            </a:r>
          </a:p>
          <a:p>
            <a:pPr marL="0" indent="0" algn="ctr">
              <a:buFont typeface="Arial" pitchFamily="34" charset="0"/>
              <a:buNone/>
            </a:pPr>
            <a:r>
              <a:rPr lang="tr-TR" sz="1600" b="1" i="1" dirty="0" err="1">
                <a:solidFill>
                  <a:schemeClr val="accent3">
                    <a:lumMod val="50000"/>
                  </a:schemeClr>
                </a:solidFill>
              </a:rPr>
              <a:t>Orobanche</a:t>
            </a:r>
            <a:r>
              <a:rPr lang="tr-TR" sz="1600" b="1" i="1" dirty="0">
                <a:solidFill>
                  <a:schemeClr val="accent3">
                    <a:lumMod val="50000"/>
                  </a:schemeClr>
                </a:solidFill>
              </a:rPr>
              <a:t> </a:t>
            </a:r>
            <a:r>
              <a:rPr lang="tr-TR" sz="1600" b="1" i="1" dirty="0" err="1">
                <a:solidFill>
                  <a:schemeClr val="accent3">
                    <a:lumMod val="50000"/>
                  </a:schemeClr>
                </a:solidFill>
              </a:rPr>
              <a:t>Sideana</a:t>
            </a:r>
            <a:endParaRPr lang="tr-TR" sz="1600" dirty="0">
              <a:solidFill>
                <a:schemeClr val="accent3">
                  <a:lumMod val="50000"/>
                </a:schemeClr>
              </a:solidFill>
            </a:endParaRPr>
          </a:p>
        </p:txBody>
      </p:sp>
      <p:pic>
        <p:nvPicPr>
          <p:cNvPr id="9" name="Resim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1340" y="6724380"/>
            <a:ext cx="1847850" cy="2476500"/>
          </a:xfrm>
          <a:prstGeom prst="rect">
            <a:avLst/>
          </a:prstGeom>
        </p:spPr>
      </p:pic>
      <p:sp>
        <p:nvSpPr>
          <p:cNvPr id="12" name="İçerik Yer Tutucusu 2"/>
          <p:cNvSpPr txBox="1">
            <a:spLocks/>
          </p:cNvSpPr>
          <p:nvPr/>
        </p:nvSpPr>
        <p:spPr>
          <a:xfrm>
            <a:off x="664982" y="5915728"/>
            <a:ext cx="2240566" cy="7920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600" b="1" dirty="0">
                <a:solidFill>
                  <a:schemeClr val="accent3">
                    <a:lumMod val="50000"/>
                  </a:schemeClr>
                </a:solidFill>
              </a:rPr>
              <a:t>BAYTOP ÇİĞDEMİ</a:t>
            </a:r>
          </a:p>
          <a:p>
            <a:pPr marL="0" indent="0" algn="ctr">
              <a:buFont typeface="Arial" pitchFamily="34" charset="0"/>
              <a:buNone/>
            </a:pPr>
            <a:r>
              <a:rPr lang="tr-TR" sz="1600" b="1" i="1" dirty="0" err="1">
                <a:solidFill>
                  <a:schemeClr val="accent3">
                    <a:lumMod val="50000"/>
                  </a:schemeClr>
                </a:solidFill>
              </a:rPr>
              <a:t>Colchicum</a:t>
            </a:r>
            <a:r>
              <a:rPr lang="tr-TR" sz="1600" b="1" i="1" dirty="0">
                <a:solidFill>
                  <a:schemeClr val="accent3">
                    <a:lumMod val="50000"/>
                  </a:schemeClr>
                </a:solidFill>
              </a:rPr>
              <a:t> </a:t>
            </a:r>
            <a:r>
              <a:rPr lang="tr-TR" sz="1600" b="1" i="1" dirty="0" err="1">
                <a:solidFill>
                  <a:schemeClr val="accent3">
                    <a:lumMod val="50000"/>
                  </a:schemeClr>
                </a:solidFill>
              </a:rPr>
              <a:t>Baytopiorum</a:t>
            </a:r>
            <a:endParaRPr lang="tr-TR" sz="1600" dirty="0">
              <a:solidFill>
                <a:schemeClr val="accent3">
                  <a:lumMod val="50000"/>
                </a:schemeClr>
              </a:solidFill>
            </a:endParaRPr>
          </a:p>
        </p:txBody>
      </p:sp>
      <p:pic>
        <p:nvPicPr>
          <p:cNvPr id="11" name="Resim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80507" y="6891067"/>
            <a:ext cx="2143125" cy="2143125"/>
          </a:xfrm>
          <a:prstGeom prst="rect">
            <a:avLst/>
          </a:prstGeom>
        </p:spPr>
      </p:pic>
      <p:sp>
        <p:nvSpPr>
          <p:cNvPr id="14" name="İçerik Yer Tutucusu 2"/>
          <p:cNvSpPr txBox="1">
            <a:spLocks/>
          </p:cNvSpPr>
          <p:nvPr/>
        </p:nvSpPr>
        <p:spPr>
          <a:xfrm>
            <a:off x="4175803" y="9067322"/>
            <a:ext cx="2240566" cy="7920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600" b="1" dirty="0">
                <a:solidFill>
                  <a:schemeClr val="accent3">
                    <a:lumMod val="50000"/>
                  </a:schemeClr>
                </a:solidFill>
              </a:rPr>
              <a:t>PERGE HAVA CIVASI</a:t>
            </a:r>
          </a:p>
          <a:p>
            <a:pPr marL="0" indent="0" algn="ctr">
              <a:buFont typeface="Arial" pitchFamily="34" charset="0"/>
              <a:buNone/>
            </a:pPr>
            <a:r>
              <a:rPr lang="tr-TR" sz="1600" b="1" i="1" dirty="0" err="1">
                <a:solidFill>
                  <a:schemeClr val="accent3">
                    <a:lumMod val="50000"/>
                  </a:schemeClr>
                </a:solidFill>
              </a:rPr>
              <a:t>Alkanra</a:t>
            </a:r>
            <a:r>
              <a:rPr lang="tr-TR" sz="1600" b="1" i="1" dirty="0">
                <a:solidFill>
                  <a:schemeClr val="accent3">
                    <a:lumMod val="50000"/>
                  </a:schemeClr>
                </a:solidFill>
              </a:rPr>
              <a:t> </a:t>
            </a:r>
            <a:r>
              <a:rPr lang="tr-TR" sz="1600" b="1" i="1" dirty="0" err="1">
                <a:solidFill>
                  <a:schemeClr val="accent3">
                    <a:lumMod val="50000"/>
                  </a:schemeClr>
                </a:solidFill>
              </a:rPr>
              <a:t>Macrophilla</a:t>
            </a:r>
            <a:endParaRPr lang="tr-TR" sz="1600" dirty="0">
              <a:solidFill>
                <a:schemeClr val="accent3">
                  <a:lumMod val="50000"/>
                </a:schemeClr>
              </a:solidFill>
            </a:endParaRPr>
          </a:p>
        </p:txBody>
      </p:sp>
      <p:pic>
        <p:nvPicPr>
          <p:cNvPr id="13" name="Resim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37619" y="4222348"/>
            <a:ext cx="2628900" cy="1733550"/>
          </a:xfrm>
          <a:prstGeom prst="rect">
            <a:avLst/>
          </a:prstGeom>
        </p:spPr>
      </p:pic>
      <p:sp>
        <p:nvSpPr>
          <p:cNvPr id="16" name="İçerik Yer Tutucusu 2"/>
          <p:cNvSpPr txBox="1">
            <a:spLocks/>
          </p:cNvSpPr>
          <p:nvPr/>
        </p:nvSpPr>
        <p:spPr>
          <a:xfrm>
            <a:off x="4031786" y="5915728"/>
            <a:ext cx="2240566" cy="7920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600" b="1" dirty="0">
                <a:solidFill>
                  <a:schemeClr val="accent3">
                    <a:lumMod val="50000"/>
                  </a:schemeClr>
                </a:solidFill>
              </a:rPr>
              <a:t>FASELİS BURÇAĞI</a:t>
            </a:r>
          </a:p>
          <a:p>
            <a:pPr marL="0" indent="0" algn="ctr">
              <a:buFont typeface="Arial" pitchFamily="34" charset="0"/>
              <a:buNone/>
            </a:pPr>
            <a:r>
              <a:rPr lang="tr-TR" sz="1600" b="1" i="1" dirty="0" err="1">
                <a:solidFill>
                  <a:schemeClr val="accent3">
                    <a:lumMod val="50000"/>
                  </a:schemeClr>
                </a:solidFill>
              </a:rPr>
              <a:t>Lathyrus</a:t>
            </a:r>
            <a:r>
              <a:rPr lang="tr-TR" sz="1600" b="1" i="1" dirty="0">
                <a:solidFill>
                  <a:schemeClr val="accent3">
                    <a:lumMod val="50000"/>
                  </a:schemeClr>
                </a:solidFill>
              </a:rPr>
              <a:t> </a:t>
            </a:r>
            <a:r>
              <a:rPr lang="tr-TR" sz="1600" b="1" i="1" dirty="0" err="1">
                <a:solidFill>
                  <a:schemeClr val="accent3">
                    <a:lumMod val="50000"/>
                  </a:schemeClr>
                </a:solidFill>
              </a:rPr>
              <a:t>Phalitanus</a:t>
            </a:r>
            <a:endParaRPr lang="tr-TR" sz="1600" dirty="0">
              <a:solidFill>
                <a:schemeClr val="accent3">
                  <a:lumMod val="50000"/>
                </a:schemeClr>
              </a:solidFill>
            </a:endParaRPr>
          </a:p>
        </p:txBody>
      </p:sp>
    </p:spTree>
    <p:extLst>
      <p:ext uri="{BB962C8B-B14F-4D97-AF65-F5344CB8AC3E}">
        <p14:creationId xmlns:p14="http://schemas.microsoft.com/office/powerpoint/2010/main" val="14908675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94000" r="-94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704528"/>
            <a:ext cx="6172200" cy="2520280"/>
          </a:xfrm>
        </p:spPr>
        <p:txBody>
          <a:bodyPr>
            <a:normAutofit fontScale="90000"/>
          </a:bodyPr>
          <a:lstStyle/>
          <a:p>
            <a:r>
              <a:rPr lang="tr-TR" b="1" dirty="0">
                <a:solidFill>
                  <a:schemeClr val="accent3">
                    <a:lumMod val="50000"/>
                  </a:schemeClr>
                </a:solidFill>
              </a:rPr>
              <a:t>YEREL, TARİHİ, ARKEOLOJİK, KÜLTÜREL, RUHANİ YERLERİ ZİYARET EDERKEN DİKKAT EDİLECEK HUSUSLAR</a:t>
            </a:r>
          </a:p>
        </p:txBody>
      </p:sp>
      <p:sp>
        <p:nvSpPr>
          <p:cNvPr id="3" name="İçerik Yer Tutucusu 2"/>
          <p:cNvSpPr>
            <a:spLocks noGrp="1"/>
          </p:cNvSpPr>
          <p:nvPr>
            <p:ph idx="1"/>
          </p:nvPr>
        </p:nvSpPr>
        <p:spPr>
          <a:xfrm>
            <a:off x="188640" y="3656856"/>
            <a:ext cx="6202924" cy="6624735"/>
          </a:xfrm>
        </p:spPr>
        <p:txBody>
          <a:bodyPr>
            <a:noAutofit/>
          </a:bodyPr>
          <a:lstStyle/>
          <a:p>
            <a:pPr algn="just"/>
            <a:r>
              <a:rPr lang="tr-TR" sz="2000" b="1" dirty="0">
                <a:solidFill>
                  <a:schemeClr val="accent3">
                    <a:lumMod val="50000"/>
                  </a:schemeClr>
                </a:solidFill>
              </a:rPr>
              <a:t>Lütfen hayvan istismarı içeren turistik faaliyetlere katılmayın.</a:t>
            </a:r>
          </a:p>
          <a:p>
            <a:pPr algn="just"/>
            <a:endParaRPr lang="tr-TR" sz="2000" b="1" dirty="0">
              <a:solidFill>
                <a:schemeClr val="accent3">
                  <a:lumMod val="50000"/>
                </a:schemeClr>
              </a:solidFill>
            </a:endParaRPr>
          </a:p>
          <a:p>
            <a:pPr algn="just"/>
            <a:r>
              <a:rPr lang="tr-TR" sz="2000" b="1" dirty="0">
                <a:solidFill>
                  <a:schemeClr val="accent3">
                    <a:lumMod val="50000"/>
                  </a:schemeClr>
                </a:solidFill>
              </a:rPr>
              <a:t>Lütfen gezi alanlarında çevreye duyarlı davranalım.</a:t>
            </a:r>
          </a:p>
          <a:p>
            <a:pPr algn="just"/>
            <a:endParaRPr lang="tr-TR" sz="2000" b="1" dirty="0">
              <a:solidFill>
                <a:schemeClr val="accent3">
                  <a:lumMod val="50000"/>
                </a:schemeClr>
              </a:solidFill>
            </a:endParaRPr>
          </a:p>
          <a:p>
            <a:pPr algn="just"/>
            <a:r>
              <a:rPr lang="tr-TR" sz="2000" b="1" dirty="0">
                <a:solidFill>
                  <a:schemeClr val="accent3">
                    <a:lumMod val="50000"/>
                  </a:schemeClr>
                </a:solidFill>
              </a:rPr>
              <a:t>Ülkemizde 18 yaş altındaki çocuklara sigara ve alkollü içki satışı yapılmaz. </a:t>
            </a:r>
          </a:p>
          <a:p>
            <a:pPr algn="just"/>
            <a:endParaRPr lang="tr-TR" sz="2000" b="1" dirty="0">
              <a:solidFill>
                <a:schemeClr val="accent3">
                  <a:lumMod val="50000"/>
                </a:schemeClr>
              </a:solidFill>
            </a:endParaRPr>
          </a:p>
          <a:p>
            <a:pPr algn="just"/>
            <a:endParaRPr lang="tr-TR" sz="2000" b="1" dirty="0">
              <a:solidFill>
                <a:schemeClr val="accent3">
                  <a:lumMod val="50000"/>
                </a:schemeClr>
              </a:solidFill>
            </a:endParaRPr>
          </a:p>
          <a:p>
            <a:pPr algn="just"/>
            <a:r>
              <a:rPr lang="tr-TR" sz="2000" b="1" dirty="0">
                <a:solidFill>
                  <a:schemeClr val="accent3">
                    <a:lumMod val="50000"/>
                  </a:schemeClr>
                </a:solidFill>
              </a:rPr>
              <a:t>Ailelerinden izin almadan çocukların fotoğraflarını çekmeyin, çocuklara temas etmeyin.</a:t>
            </a:r>
          </a:p>
          <a:p>
            <a:pPr algn="just"/>
            <a:endParaRPr lang="tr-TR" sz="2000" b="1" dirty="0">
              <a:solidFill>
                <a:schemeClr val="accent3">
                  <a:lumMod val="50000"/>
                </a:schemeClr>
              </a:solidFill>
            </a:endParaRPr>
          </a:p>
          <a:p>
            <a:pPr algn="just"/>
            <a:r>
              <a:rPr lang="tr-TR" sz="2000" b="1" dirty="0">
                <a:solidFill>
                  <a:schemeClr val="accent3">
                    <a:lumMod val="50000"/>
                  </a:schemeClr>
                </a:solidFill>
              </a:rPr>
              <a:t>Cami gibi kutsal alanlara girmeden önce ayakkabılar çıkarılır, kadınlar saçlarını örtü ile kapatır. </a:t>
            </a:r>
          </a:p>
          <a:p>
            <a:pPr marL="0" indent="0" algn="just">
              <a:buNone/>
            </a:pPr>
            <a:endParaRPr lang="tr-TR" sz="1600" dirty="0"/>
          </a:p>
        </p:txBody>
      </p:sp>
    </p:spTree>
    <p:extLst>
      <p:ext uri="{BB962C8B-B14F-4D97-AF65-F5344CB8AC3E}">
        <p14:creationId xmlns:p14="http://schemas.microsoft.com/office/powerpoint/2010/main" val="32325272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4000"/>
            <a:lum/>
          </a:blip>
          <a:srcRect/>
          <a:stretch>
            <a:fillRect l="-60000" r="-60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0" y="223776"/>
            <a:ext cx="6858000" cy="864096"/>
          </a:xfrm>
        </p:spPr>
        <p:txBody>
          <a:bodyPr>
            <a:normAutofit/>
          </a:bodyPr>
          <a:lstStyle/>
          <a:p>
            <a:r>
              <a:rPr lang="tr-TR" sz="4100" dirty="0">
                <a:solidFill>
                  <a:schemeClr val="accent3">
                    <a:lumMod val="50000"/>
                  </a:schemeClr>
                </a:solidFill>
              </a:rPr>
              <a:t>ÇEVREMİZ İÇİN; </a:t>
            </a:r>
          </a:p>
        </p:txBody>
      </p:sp>
      <p:sp>
        <p:nvSpPr>
          <p:cNvPr id="7" name="İçerik Yer Tutucusu 2"/>
          <p:cNvSpPr>
            <a:spLocks noGrp="1"/>
          </p:cNvSpPr>
          <p:nvPr>
            <p:ph idx="1"/>
          </p:nvPr>
        </p:nvSpPr>
        <p:spPr>
          <a:xfrm>
            <a:off x="188640" y="3542334"/>
            <a:ext cx="6480720" cy="3208898"/>
          </a:xfrm>
        </p:spPr>
        <p:txBody>
          <a:bodyPr>
            <a:noAutofit/>
          </a:bodyPr>
          <a:lstStyle/>
          <a:p>
            <a:pPr marL="0" indent="0" algn="ctr">
              <a:buNone/>
            </a:pPr>
            <a:r>
              <a:rPr lang="tr-TR" sz="2000" b="1" dirty="0">
                <a:solidFill>
                  <a:srgbClr val="002060"/>
                </a:solidFill>
              </a:rPr>
              <a:t>Değerli Misafirlerimiz,</a:t>
            </a:r>
          </a:p>
          <a:p>
            <a:pPr marL="0" indent="0" algn="just">
              <a:buNone/>
            </a:pPr>
            <a:r>
              <a:rPr lang="tr-TR" sz="2000" dirty="0">
                <a:solidFill>
                  <a:srgbClr val="002060"/>
                </a:solidFill>
              </a:rPr>
              <a:t>Kişisel bakımlarınız için kullandığınız sprey, deodorant, parfüm, güneş kremi, sinek kovucu ilaçlar ile ilgili seçimlerinizde doğaya zarar vermeyen ürünlerin seçimi sürdürülebilir çevre için en güzel yatırımdır. </a:t>
            </a:r>
          </a:p>
          <a:p>
            <a:pPr marL="0" indent="0" algn="ctr">
              <a:buNone/>
            </a:pPr>
            <a:r>
              <a:rPr lang="tr-TR" sz="2000" dirty="0">
                <a:solidFill>
                  <a:srgbClr val="002060"/>
                </a:solidFill>
              </a:rPr>
              <a:t>Bir güneş kremi şu bileşenlerden herhangi birini içeriyorsa, yerine deniz yaşamı için güvenli bir alternatifini arayın: </a:t>
            </a:r>
            <a:r>
              <a:rPr lang="tr-TR" sz="2000" b="1" dirty="0" err="1">
                <a:solidFill>
                  <a:srgbClr val="002060"/>
                </a:solidFill>
              </a:rPr>
              <a:t>Oxybenzone</a:t>
            </a:r>
            <a:r>
              <a:rPr lang="tr-TR" sz="2000" b="1" dirty="0">
                <a:solidFill>
                  <a:srgbClr val="002060"/>
                </a:solidFill>
              </a:rPr>
              <a:t>, Benzophenone-1, Benzophenone-8, OD-PABA, 4-Methylbenzylidene </a:t>
            </a:r>
            <a:r>
              <a:rPr lang="tr-TR" sz="2000" b="1" dirty="0" err="1">
                <a:solidFill>
                  <a:srgbClr val="002060"/>
                </a:solidFill>
              </a:rPr>
              <a:t>Camphor</a:t>
            </a:r>
            <a:r>
              <a:rPr lang="tr-TR" sz="2000" b="1" dirty="0">
                <a:solidFill>
                  <a:srgbClr val="002060"/>
                </a:solidFill>
              </a:rPr>
              <a:t>, 3-Benzylidene </a:t>
            </a:r>
            <a:r>
              <a:rPr lang="tr-TR" sz="2000" b="1" dirty="0" err="1">
                <a:solidFill>
                  <a:srgbClr val="002060"/>
                </a:solidFill>
              </a:rPr>
              <a:t>Camphor</a:t>
            </a:r>
            <a:r>
              <a:rPr lang="tr-TR" sz="2000" b="1" dirty="0">
                <a:solidFill>
                  <a:srgbClr val="002060"/>
                </a:solidFill>
              </a:rPr>
              <a:t>, </a:t>
            </a:r>
            <a:r>
              <a:rPr lang="tr-TR" sz="2000" b="1" dirty="0" err="1">
                <a:solidFill>
                  <a:srgbClr val="002060"/>
                </a:solidFill>
              </a:rPr>
              <a:t>nano-Titanium</a:t>
            </a:r>
            <a:r>
              <a:rPr lang="tr-TR" sz="2000" b="1" dirty="0">
                <a:solidFill>
                  <a:srgbClr val="002060"/>
                </a:solidFill>
              </a:rPr>
              <a:t> </a:t>
            </a:r>
            <a:r>
              <a:rPr lang="tr-TR" sz="2000" b="1" dirty="0" err="1">
                <a:solidFill>
                  <a:srgbClr val="002060"/>
                </a:solidFill>
              </a:rPr>
              <a:t>Dioxide</a:t>
            </a:r>
            <a:r>
              <a:rPr lang="tr-TR" sz="2000" b="1" dirty="0">
                <a:solidFill>
                  <a:srgbClr val="002060"/>
                </a:solidFill>
              </a:rPr>
              <a:t>, </a:t>
            </a:r>
            <a:r>
              <a:rPr lang="tr-TR" sz="2000" b="1" dirty="0" err="1">
                <a:solidFill>
                  <a:srgbClr val="002060"/>
                </a:solidFill>
              </a:rPr>
              <a:t>nano-Zinc</a:t>
            </a:r>
            <a:r>
              <a:rPr lang="tr-TR" sz="2000" b="1" dirty="0">
                <a:solidFill>
                  <a:srgbClr val="002060"/>
                </a:solidFill>
              </a:rPr>
              <a:t> </a:t>
            </a:r>
            <a:r>
              <a:rPr lang="tr-TR" sz="2000" b="1" dirty="0" err="1">
                <a:solidFill>
                  <a:srgbClr val="002060"/>
                </a:solidFill>
              </a:rPr>
              <a:t>Oxide</a:t>
            </a:r>
            <a:r>
              <a:rPr lang="tr-TR" sz="2000" b="1" dirty="0">
                <a:solidFill>
                  <a:srgbClr val="002060"/>
                </a:solidFill>
              </a:rPr>
              <a:t>, </a:t>
            </a:r>
            <a:r>
              <a:rPr lang="tr-TR" sz="2000" b="1" dirty="0" err="1">
                <a:solidFill>
                  <a:srgbClr val="002060"/>
                </a:solidFill>
              </a:rPr>
              <a:t>Octinoxate</a:t>
            </a:r>
            <a:r>
              <a:rPr lang="tr-TR" sz="2000" b="1" dirty="0">
                <a:solidFill>
                  <a:srgbClr val="002060"/>
                </a:solidFill>
              </a:rPr>
              <a:t>, </a:t>
            </a:r>
            <a:r>
              <a:rPr lang="tr-TR" sz="2000" b="1" dirty="0" err="1">
                <a:solidFill>
                  <a:srgbClr val="002060"/>
                </a:solidFill>
              </a:rPr>
              <a:t>Octocrylene</a:t>
            </a:r>
            <a:r>
              <a:rPr lang="tr-TR" sz="2000" b="1" dirty="0">
                <a:solidFill>
                  <a:srgbClr val="002060"/>
                </a:solidFill>
              </a:rPr>
              <a:t>.</a:t>
            </a:r>
          </a:p>
          <a:p>
            <a:pPr marL="0" indent="0" algn="just">
              <a:buNone/>
            </a:pPr>
            <a:endParaRPr lang="tr-TR" sz="2000" b="1" dirty="0"/>
          </a:p>
        </p:txBody>
      </p:sp>
      <p:pic>
        <p:nvPicPr>
          <p:cNvPr id="11" name="Resim 10">
            <a:extLst>
              <a:ext uri="{FF2B5EF4-FFF2-40B4-BE49-F238E27FC236}">
                <a16:creationId xmlns:a16="http://schemas.microsoft.com/office/drawing/2014/main" id="{29AACA5B-E6AF-5B74-73C1-FF5441E82A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039" y="1127227"/>
            <a:ext cx="2143125" cy="2143125"/>
          </a:xfrm>
          <a:prstGeom prst="rect">
            <a:avLst/>
          </a:prstGeom>
        </p:spPr>
      </p:pic>
      <p:pic>
        <p:nvPicPr>
          <p:cNvPr id="13" name="Resim 12">
            <a:extLst>
              <a:ext uri="{FF2B5EF4-FFF2-40B4-BE49-F238E27FC236}">
                <a16:creationId xmlns:a16="http://schemas.microsoft.com/office/drawing/2014/main" id="{A6C1FA4B-D876-E06B-6FFF-754E1B2640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7072" y="1127227"/>
            <a:ext cx="2143125" cy="2143125"/>
          </a:xfrm>
          <a:prstGeom prst="rect">
            <a:avLst/>
          </a:prstGeom>
        </p:spPr>
      </p:pic>
      <p:pic>
        <p:nvPicPr>
          <p:cNvPr id="15" name="Resim 14">
            <a:extLst>
              <a:ext uri="{FF2B5EF4-FFF2-40B4-BE49-F238E27FC236}">
                <a16:creationId xmlns:a16="http://schemas.microsoft.com/office/drawing/2014/main" id="{1B9B6BA0-F206-4E1D-446F-AD8F54F2AF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8039" y="7329264"/>
            <a:ext cx="2143125" cy="2143125"/>
          </a:xfrm>
          <a:prstGeom prst="rect">
            <a:avLst/>
          </a:prstGeom>
        </p:spPr>
      </p:pic>
      <p:pic>
        <p:nvPicPr>
          <p:cNvPr id="17" name="Resim 16">
            <a:extLst>
              <a:ext uri="{FF2B5EF4-FFF2-40B4-BE49-F238E27FC236}">
                <a16:creationId xmlns:a16="http://schemas.microsoft.com/office/drawing/2014/main" id="{11F44716-8DBE-98F1-CEDF-845D1FEB95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68812" y="7329263"/>
            <a:ext cx="2143125" cy="2143125"/>
          </a:xfrm>
          <a:prstGeom prst="rect">
            <a:avLst/>
          </a:prstGeom>
        </p:spPr>
      </p:pic>
    </p:spTree>
    <p:extLst>
      <p:ext uri="{BB962C8B-B14F-4D97-AF65-F5344CB8AC3E}">
        <p14:creationId xmlns:p14="http://schemas.microsoft.com/office/powerpoint/2010/main" val="17128823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l="-46000" r="-46000"/>
          </a:stretch>
        </a:blipFill>
        <a:effectLst/>
      </p:bgPr>
    </p:bg>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EADCFCEC-8514-432F-4B1F-D62B178D8D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2736" y="-87560"/>
            <a:ext cx="2880000" cy="2160000"/>
          </a:xfrm>
          <a:prstGeom prst="rect">
            <a:avLst/>
          </a:prstGeom>
        </p:spPr>
      </p:pic>
      <p:pic>
        <p:nvPicPr>
          <p:cNvPr id="4" name="Resim 3">
            <a:extLst>
              <a:ext uri="{FF2B5EF4-FFF2-40B4-BE49-F238E27FC236}">
                <a16:creationId xmlns:a16="http://schemas.microsoft.com/office/drawing/2014/main" id="{8053B502-D786-7A24-55C8-E45BD9908084}"/>
              </a:ext>
            </a:extLst>
          </p:cNvPr>
          <p:cNvPicPr>
            <a:picLocks noChangeAspect="1"/>
          </p:cNvPicPr>
          <p:nvPr/>
        </p:nvPicPr>
        <p:blipFill>
          <a:blip r:embed="rId4">
            <a:extLst>
              <a:ext uri="{28A0092B-C50C-407E-A947-70E740481C1C}">
                <a14:useLocalDpi xmlns:a14="http://schemas.microsoft.com/office/drawing/2010/main" val="0"/>
              </a:ext>
            </a:extLst>
          </a:blip>
          <a:srcRect l="12102"/>
          <a:stretch/>
        </p:blipFill>
        <p:spPr>
          <a:xfrm>
            <a:off x="369044" y="3512840"/>
            <a:ext cx="5827643" cy="5054815"/>
          </a:xfrm>
          <a:prstGeom prst="rect">
            <a:avLst/>
          </a:prstGeom>
        </p:spPr>
      </p:pic>
      <p:sp>
        <p:nvSpPr>
          <p:cNvPr id="5" name="Başlık 1">
            <a:extLst>
              <a:ext uri="{FF2B5EF4-FFF2-40B4-BE49-F238E27FC236}">
                <a16:creationId xmlns:a16="http://schemas.microsoft.com/office/drawing/2014/main" id="{4E0CF261-592E-C52B-DBE4-0520473FF48B}"/>
              </a:ext>
            </a:extLst>
          </p:cNvPr>
          <p:cNvSpPr>
            <a:spLocks noGrp="1"/>
          </p:cNvSpPr>
          <p:nvPr>
            <p:ph type="title"/>
          </p:nvPr>
        </p:nvSpPr>
        <p:spPr>
          <a:xfrm>
            <a:off x="342900" y="2072440"/>
            <a:ext cx="6172200" cy="1008112"/>
          </a:xfrm>
        </p:spPr>
        <p:txBody>
          <a:bodyPr>
            <a:normAutofit/>
          </a:bodyPr>
          <a:lstStyle/>
          <a:p>
            <a:r>
              <a:rPr lang="tr-TR" sz="3000" b="1" dirty="0">
                <a:solidFill>
                  <a:srgbClr val="00B050"/>
                </a:solidFill>
              </a:rPr>
              <a:t>ÇEVREMİZİ KORUMAK İÇİN NELER YAPABİLİRİZ?</a:t>
            </a:r>
          </a:p>
        </p:txBody>
      </p:sp>
    </p:spTree>
    <p:extLst>
      <p:ext uri="{BB962C8B-B14F-4D97-AF65-F5344CB8AC3E}">
        <p14:creationId xmlns:p14="http://schemas.microsoft.com/office/powerpoint/2010/main" val="24469893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1000"/>
            <a:lum/>
          </a:blip>
          <a:srcRect/>
          <a:stretch>
            <a:fillRect l="-46000" r="-46000"/>
          </a:stretch>
        </a:blipFill>
        <a:effectLst/>
      </p:bgPr>
    </p:bg>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C1EFB203-BE4E-236E-A528-422F7BCA25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2736" y="-87560"/>
            <a:ext cx="2880000" cy="2160000"/>
          </a:xfrm>
          <a:prstGeom prst="rect">
            <a:avLst/>
          </a:prstGeom>
        </p:spPr>
      </p:pic>
      <p:sp>
        <p:nvSpPr>
          <p:cNvPr id="4" name="Başlık 1">
            <a:extLst>
              <a:ext uri="{FF2B5EF4-FFF2-40B4-BE49-F238E27FC236}">
                <a16:creationId xmlns:a16="http://schemas.microsoft.com/office/drawing/2014/main" id="{8E680217-0E2E-BCED-CEB4-FBB6714D8BDE}"/>
              </a:ext>
            </a:extLst>
          </p:cNvPr>
          <p:cNvSpPr>
            <a:spLocks noGrp="1"/>
          </p:cNvSpPr>
          <p:nvPr>
            <p:ph type="title"/>
          </p:nvPr>
        </p:nvSpPr>
        <p:spPr>
          <a:xfrm>
            <a:off x="342900" y="1856656"/>
            <a:ext cx="6172200" cy="1008112"/>
          </a:xfrm>
        </p:spPr>
        <p:txBody>
          <a:bodyPr>
            <a:normAutofit/>
          </a:bodyPr>
          <a:lstStyle/>
          <a:p>
            <a:r>
              <a:rPr lang="tr-TR" sz="3000" b="1" dirty="0">
                <a:solidFill>
                  <a:schemeClr val="accent5">
                    <a:lumMod val="75000"/>
                  </a:schemeClr>
                </a:solidFill>
              </a:rPr>
              <a:t>ÇEVREMİZİ KORUMAK İÇİN NELER YAPABİLİRİZ?</a:t>
            </a:r>
          </a:p>
        </p:txBody>
      </p:sp>
      <p:sp>
        <p:nvSpPr>
          <p:cNvPr id="5" name="İçerik Yer Tutucusu 2">
            <a:extLst>
              <a:ext uri="{FF2B5EF4-FFF2-40B4-BE49-F238E27FC236}">
                <a16:creationId xmlns:a16="http://schemas.microsoft.com/office/drawing/2014/main" id="{D5240397-BBC8-E7E9-53CB-705E0CD76C70}"/>
              </a:ext>
            </a:extLst>
          </p:cNvPr>
          <p:cNvSpPr>
            <a:spLocks noGrp="1"/>
          </p:cNvSpPr>
          <p:nvPr>
            <p:ph idx="1"/>
          </p:nvPr>
        </p:nvSpPr>
        <p:spPr>
          <a:xfrm>
            <a:off x="0" y="2844612"/>
            <a:ext cx="6858000" cy="1172044"/>
          </a:xfrm>
        </p:spPr>
        <p:txBody>
          <a:bodyPr>
            <a:noAutofit/>
          </a:bodyPr>
          <a:lstStyle/>
          <a:p>
            <a:r>
              <a:rPr lang="tr-TR" sz="2000" b="1" dirty="0">
                <a:solidFill>
                  <a:schemeClr val="accent5">
                    <a:lumMod val="75000"/>
                  </a:schemeClr>
                </a:solidFill>
              </a:rPr>
              <a:t>DAHA AZ ELEKTRİK TÜKETİN </a:t>
            </a:r>
            <a:r>
              <a:rPr lang="tr-TR" sz="1800" dirty="0">
                <a:solidFill>
                  <a:schemeClr val="accent5">
                    <a:lumMod val="75000"/>
                  </a:schemeClr>
                </a:solidFill>
              </a:rPr>
              <a:t>Gereksiz çalışan cihazları kapatın ve fişlerini çekin.</a:t>
            </a:r>
          </a:p>
          <a:p>
            <a:r>
              <a:rPr lang="tr-TR" sz="2000" b="1" dirty="0">
                <a:solidFill>
                  <a:schemeClr val="accent5">
                    <a:lumMod val="75000"/>
                  </a:schemeClr>
                </a:solidFill>
              </a:rPr>
              <a:t>ARAŞTIRIN</a:t>
            </a:r>
            <a:r>
              <a:rPr lang="tr-TR" sz="1800" dirty="0">
                <a:solidFill>
                  <a:schemeClr val="accent5">
                    <a:lumMod val="75000"/>
                  </a:schemeClr>
                </a:solidFill>
              </a:rPr>
              <a:t> Yediğiniz bir yiyeceğin nerede ya da nasıl üretildiğini öğrenin.</a:t>
            </a:r>
          </a:p>
          <a:p>
            <a:r>
              <a:rPr lang="tr-TR" sz="2000" b="1" dirty="0">
                <a:solidFill>
                  <a:schemeClr val="accent5">
                    <a:lumMod val="75000"/>
                  </a:schemeClr>
                </a:solidFill>
              </a:rPr>
              <a:t>ALIŞKANLIKLARINIZI DEĞİŞTİRİN </a:t>
            </a:r>
            <a:r>
              <a:rPr lang="tr-TR" sz="1800" dirty="0">
                <a:solidFill>
                  <a:schemeClr val="accent5">
                    <a:lumMod val="75000"/>
                  </a:schemeClr>
                </a:solidFill>
              </a:rPr>
              <a:t>Poşet yerine bez çanta kullanın.</a:t>
            </a:r>
          </a:p>
          <a:p>
            <a:r>
              <a:rPr lang="tr-TR" sz="2000" b="1" dirty="0">
                <a:solidFill>
                  <a:schemeClr val="accent5">
                    <a:lumMod val="75000"/>
                  </a:schemeClr>
                </a:solidFill>
              </a:rPr>
              <a:t>FARK EDİN </a:t>
            </a:r>
            <a:r>
              <a:rPr lang="tr-TR" sz="1800" dirty="0">
                <a:solidFill>
                  <a:schemeClr val="accent5">
                    <a:lumMod val="75000"/>
                  </a:schemeClr>
                </a:solidFill>
              </a:rPr>
              <a:t>Sokak hayvanları için dışarıya bir kap su koyun.</a:t>
            </a:r>
          </a:p>
          <a:p>
            <a:r>
              <a:rPr lang="tr-TR" sz="2000" b="1" dirty="0">
                <a:solidFill>
                  <a:schemeClr val="accent5">
                    <a:lumMod val="75000"/>
                  </a:schemeClr>
                </a:solidFill>
              </a:rPr>
              <a:t>DAHA AZ SU TÜKETİN </a:t>
            </a:r>
            <a:r>
              <a:rPr lang="tr-TR" sz="1800" dirty="0">
                <a:solidFill>
                  <a:schemeClr val="accent5">
                    <a:lumMod val="75000"/>
                  </a:schemeClr>
                </a:solidFill>
              </a:rPr>
              <a:t>Dişlerinizi fırçalarken ve ellerinizi yıkarken suyu sürekli açık bırakmayın.</a:t>
            </a:r>
          </a:p>
          <a:p>
            <a:r>
              <a:rPr lang="tr-TR" sz="2000" b="1" dirty="0">
                <a:solidFill>
                  <a:schemeClr val="accent5">
                    <a:lumMod val="75000"/>
                  </a:schemeClr>
                </a:solidFill>
              </a:rPr>
              <a:t>GÖZLEMLEYİN </a:t>
            </a:r>
            <a:r>
              <a:rPr lang="tr-TR" sz="1800" dirty="0">
                <a:solidFill>
                  <a:schemeClr val="accent5">
                    <a:lumMod val="75000"/>
                  </a:schemeClr>
                </a:solidFill>
              </a:rPr>
              <a:t>Tek kullanımlık eşyaları tespit edin ve onları daha az kullanın.</a:t>
            </a:r>
          </a:p>
          <a:p>
            <a:r>
              <a:rPr lang="tr-TR" sz="2000" b="1" dirty="0">
                <a:solidFill>
                  <a:schemeClr val="accent5">
                    <a:lumMod val="75000"/>
                  </a:schemeClr>
                </a:solidFill>
              </a:rPr>
              <a:t>YENİLEYİN</a:t>
            </a:r>
            <a:r>
              <a:rPr lang="tr-TR" sz="1800" dirty="0">
                <a:solidFill>
                  <a:schemeClr val="accent5">
                    <a:lumMod val="75000"/>
                  </a:schemeClr>
                </a:solidFill>
              </a:rPr>
              <a:t> Kırılmış ya da bozulmuş eşyalarınızın yerine yenisini almadan önce onları tamir etmeye çalışın.</a:t>
            </a:r>
          </a:p>
          <a:p>
            <a:r>
              <a:rPr lang="tr-TR" sz="2000" b="1" dirty="0">
                <a:solidFill>
                  <a:schemeClr val="accent5">
                    <a:lumMod val="75000"/>
                  </a:schemeClr>
                </a:solidFill>
              </a:rPr>
              <a:t>KULLANMAYIN</a:t>
            </a:r>
            <a:r>
              <a:rPr lang="tr-TR" sz="1800" dirty="0">
                <a:solidFill>
                  <a:schemeClr val="accent5">
                    <a:lumMod val="75000"/>
                  </a:schemeClr>
                </a:solidFill>
              </a:rPr>
              <a:t> Tek kullanımlık plastik pipetleri kullanmayın.</a:t>
            </a:r>
          </a:p>
          <a:p>
            <a:r>
              <a:rPr lang="tr-TR" sz="2000" b="1" dirty="0">
                <a:solidFill>
                  <a:schemeClr val="accent5">
                    <a:lumMod val="75000"/>
                  </a:schemeClr>
                </a:solidFill>
              </a:rPr>
              <a:t>DOĞAYA SAYGI DUYUN </a:t>
            </a:r>
            <a:r>
              <a:rPr lang="tr-TR" sz="1800" dirty="0">
                <a:solidFill>
                  <a:schemeClr val="accent5">
                    <a:lumMod val="75000"/>
                  </a:schemeClr>
                </a:solidFill>
              </a:rPr>
              <a:t>Daha az kağıt kullanın, kağıtların her iki tarafını da kullanın.</a:t>
            </a:r>
          </a:p>
          <a:p>
            <a:r>
              <a:rPr lang="tr-TR" sz="2000" b="1" dirty="0">
                <a:solidFill>
                  <a:schemeClr val="accent5">
                    <a:lumMod val="75000"/>
                  </a:schemeClr>
                </a:solidFill>
              </a:rPr>
              <a:t>GERİ DÖNÜŞTÜRÜN </a:t>
            </a:r>
            <a:r>
              <a:rPr lang="tr-TR" sz="1800" dirty="0">
                <a:solidFill>
                  <a:schemeClr val="accent5">
                    <a:lumMod val="75000"/>
                  </a:schemeClr>
                </a:solidFill>
              </a:rPr>
              <a:t>Atıklarınızı uygun geri dönüşüm kutularına atın.</a:t>
            </a:r>
          </a:p>
          <a:p>
            <a:r>
              <a:rPr lang="tr-TR" sz="2000" b="1" dirty="0">
                <a:solidFill>
                  <a:schemeClr val="accent5">
                    <a:lumMod val="75000"/>
                  </a:schemeClr>
                </a:solidFill>
              </a:rPr>
              <a:t>FİDAN DİKİN </a:t>
            </a:r>
            <a:r>
              <a:rPr lang="tr-TR" sz="1800" dirty="0">
                <a:solidFill>
                  <a:schemeClr val="accent5">
                    <a:lumMod val="75000"/>
                  </a:schemeClr>
                </a:solidFill>
              </a:rPr>
              <a:t>Bir ağaç tohumunu çimlendirin ve büyüttüğünüz fidanı toprağa dikin.</a:t>
            </a:r>
          </a:p>
          <a:p>
            <a:r>
              <a:rPr lang="tr-TR" sz="2000" b="1" dirty="0">
                <a:solidFill>
                  <a:schemeClr val="accent5">
                    <a:lumMod val="75000"/>
                  </a:schemeClr>
                </a:solidFill>
              </a:rPr>
              <a:t>PAYLAŞIN</a:t>
            </a:r>
            <a:r>
              <a:rPr lang="tr-TR" sz="1800" dirty="0">
                <a:solidFill>
                  <a:schemeClr val="accent5">
                    <a:lumMod val="75000"/>
                  </a:schemeClr>
                </a:solidFill>
              </a:rPr>
              <a:t> Kullanmadığınız giysileri başkalarıyla paylaşın.</a:t>
            </a:r>
          </a:p>
          <a:p>
            <a:endParaRPr lang="tr-TR" sz="1800" dirty="0">
              <a:solidFill>
                <a:schemeClr val="accent5">
                  <a:lumMod val="75000"/>
                </a:schemeClr>
              </a:solidFill>
            </a:endParaRPr>
          </a:p>
        </p:txBody>
      </p:sp>
    </p:spTree>
    <p:extLst>
      <p:ext uri="{BB962C8B-B14F-4D97-AF65-F5344CB8AC3E}">
        <p14:creationId xmlns:p14="http://schemas.microsoft.com/office/powerpoint/2010/main" val="6924156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22000" r="-22000"/>
          </a:stretch>
        </a:blipFill>
        <a:effectLst/>
      </p:bgPr>
    </p:bg>
    <p:spTree>
      <p:nvGrpSpPr>
        <p:cNvPr id="1" name=""/>
        <p:cNvGrpSpPr/>
        <p:nvPr/>
      </p:nvGrpSpPr>
      <p:grpSpPr>
        <a:xfrm>
          <a:off x="0" y="0"/>
          <a:ext cx="0" cy="0"/>
          <a:chOff x="0" y="0"/>
          <a:chExt cx="0" cy="0"/>
        </a:xfrm>
      </p:grpSpPr>
      <p:pic>
        <p:nvPicPr>
          <p:cNvPr id="10" name="Resim 9"/>
          <p:cNvPicPr>
            <a:picLocks noChangeAspect="1"/>
          </p:cNvPicPr>
          <p:nvPr/>
        </p:nvPicPr>
        <p:blipFill>
          <a:blip r:embed="rId3"/>
          <a:stretch>
            <a:fillRect/>
          </a:stretch>
        </p:blipFill>
        <p:spPr>
          <a:xfrm>
            <a:off x="-27384" y="1208584"/>
            <a:ext cx="6858000" cy="2510118"/>
          </a:xfrm>
          <a:prstGeom prst="rect">
            <a:avLst/>
          </a:prstGeom>
        </p:spPr>
      </p:pic>
      <p:sp>
        <p:nvSpPr>
          <p:cNvPr id="2" name="Başlık 1"/>
          <p:cNvSpPr>
            <a:spLocks noGrp="1"/>
          </p:cNvSpPr>
          <p:nvPr>
            <p:ph type="title"/>
          </p:nvPr>
        </p:nvSpPr>
        <p:spPr>
          <a:xfrm>
            <a:off x="342900" y="272480"/>
            <a:ext cx="6172200" cy="1008112"/>
          </a:xfrm>
        </p:spPr>
        <p:txBody>
          <a:bodyPr>
            <a:normAutofit/>
          </a:bodyPr>
          <a:lstStyle/>
          <a:p>
            <a:r>
              <a:rPr lang="tr-TR" dirty="0">
                <a:solidFill>
                  <a:schemeClr val="tx2"/>
                </a:solidFill>
              </a:rPr>
              <a:t>İNSAN KAYNAKLARI</a:t>
            </a:r>
          </a:p>
        </p:txBody>
      </p:sp>
      <p:graphicFrame>
        <p:nvGraphicFramePr>
          <p:cNvPr id="16" name="Grafik 15"/>
          <p:cNvGraphicFramePr>
            <a:graphicFrameLocks/>
          </p:cNvGraphicFramePr>
          <p:nvPr>
            <p:extLst>
              <p:ext uri="{D42A27DB-BD31-4B8C-83A1-F6EECF244321}">
                <p14:modId xmlns:p14="http://schemas.microsoft.com/office/powerpoint/2010/main" val="846683423"/>
              </p:ext>
            </p:extLst>
          </p:nvPr>
        </p:nvGraphicFramePr>
        <p:xfrm>
          <a:off x="620687" y="3753997"/>
          <a:ext cx="5544617" cy="3965327"/>
        </p:xfrm>
        <a:graphic>
          <a:graphicData uri="http://schemas.openxmlformats.org/drawingml/2006/chart">
            <c:chart xmlns:c="http://schemas.openxmlformats.org/drawingml/2006/chart" xmlns:r="http://schemas.openxmlformats.org/officeDocument/2006/relationships" r:id="rId4"/>
          </a:graphicData>
        </a:graphic>
      </p:graphicFrame>
      <p:sp>
        <p:nvSpPr>
          <p:cNvPr id="5" name="Dikdörtgen 4"/>
          <p:cNvSpPr/>
          <p:nvPr/>
        </p:nvSpPr>
        <p:spPr>
          <a:xfrm>
            <a:off x="1196752" y="3080792"/>
            <a:ext cx="925860"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 31</a:t>
            </a:r>
          </a:p>
        </p:txBody>
      </p:sp>
      <p:sp>
        <p:nvSpPr>
          <p:cNvPr id="17" name="Dikdörtgen 16"/>
          <p:cNvSpPr/>
          <p:nvPr/>
        </p:nvSpPr>
        <p:spPr>
          <a:xfrm>
            <a:off x="44624" y="3080792"/>
            <a:ext cx="925860"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 69</a:t>
            </a:r>
          </a:p>
        </p:txBody>
      </p:sp>
      <p:sp>
        <p:nvSpPr>
          <p:cNvPr id="18" name="Dikdörtgen 17"/>
          <p:cNvSpPr/>
          <p:nvPr/>
        </p:nvSpPr>
        <p:spPr>
          <a:xfrm>
            <a:off x="2423609" y="3080792"/>
            <a:ext cx="925860"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accent5">
                    <a:lumMod val="50000"/>
                  </a:schemeClr>
                </a:solidFill>
              </a:rPr>
              <a:t>% 72</a:t>
            </a:r>
          </a:p>
        </p:txBody>
      </p:sp>
      <p:sp>
        <p:nvSpPr>
          <p:cNvPr id="19" name="Dikdörtgen 18"/>
          <p:cNvSpPr/>
          <p:nvPr/>
        </p:nvSpPr>
        <p:spPr>
          <a:xfrm>
            <a:off x="3573016" y="3080792"/>
            <a:ext cx="925860"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accent5">
                    <a:lumMod val="50000"/>
                  </a:schemeClr>
                </a:solidFill>
              </a:rPr>
              <a:t>% 28</a:t>
            </a:r>
          </a:p>
        </p:txBody>
      </p:sp>
      <p:sp>
        <p:nvSpPr>
          <p:cNvPr id="20" name="Dikdörtgen 19"/>
          <p:cNvSpPr/>
          <p:nvPr/>
        </p:nvSpPr>
        <p:spPr>
          <a:xfrm>
            <a:off x="4722423" y="3064410"/>
            <a:ext cx="925860"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bg1"/>
                </a:solidFill>
              </a:rPr>
              <a:t>% 0</a:t>
            </a:r>
          </a:p>
        </p:txBody>
      </p:sp>
      <p:sp>
        <p:nvSpPr>
          <p:cNvPr id="21" name="Dikdörtgen 20"/>
          <p:cNvSpPr/>
          <p:nvPr/>
        </p:nvSpPr>
        <p:spPr>
          <a:xfrm>
            <a:off x="5896593" y="3061280"/>
            <a:ext cx="925860"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bg1"/>
                </a:solidFill>
              </a:rPr>
              <a:t>% 100</a:t>
            </a:r>
          </a:p>
        </p:txBody>
      </p:sp>
      <p:sp>
        <p:nvSpPr>
          <p:cNvPr id="6" name="Dikdörtgen: Çapraz Köşeleri Kesik 5">
            <a:extLst>
              <a:ext uri="{FF2B5EF4-FFF2-40B4-BE49-F238E27FC236}">
                <a16:creationId xmlns:a16="http://schemas.microsoft.com/office/drawing/2014/main" id="{C3598486-E80C-5CFF-51D7-023408EE114C}"/>
              </a:ext>
            </a:extLst>
          </p:cNvPr>
          <p:cNvSpPr/>
          <p:nvPr/>
        </p:nvSpPr>
        <p:spPr>
          <a:xfrm>
            <a:off x="342900" y="7971353"/>
            <a:ext cx="2870076" cy="438031"/>
          </a:xfrm>
          <a:prstGeom prst="snip2DiagRect">
            <a:avLst/>
          </a:prstGeom>
          <a:solidFill>
            <a:schemeClr val="accent5">
              <a:lumMod val="60000"/>
              <a:lumOff val="4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accent5">
                    <a:lumMod val="50000"/>
                  </a:schemeClr>
                </a:solidFill>
              </a:rPr>
              <a:t>OKUR YAZAR OLMAYAN  1  </a:t>
            </a:r>
          </a:p>
        </p:txBody>
      </p:sp>
      <p:sp>
        <p:nvSpPr>
          <p:cNvPr id="14" name="Dikdörtgen: Çapraz Köşeleri Kesik 13">
            <a:extLst>
              <a:ext uri="{FF2B5EF4-FFF2-40B4-BE49-F238E27FC236}">
                <a16:creationId xmlns:a16="http://schemas.microsoft.com/office/drawing/2014/main" id="{C7A719AC-1AFD-584F-0958-00C3CE5EDD6A}"/>
              </a:ext>
            </a:extLst>
          </p:cNvPr>
          <p:cNvSpPr/>
          <p:nvPr/>
        </p:nvSpPr>
        <p:spPr>
          <a:xfrm>
            <a:off x="342900" y="8508889"/>
            <a:ext cx="2870076" cy="438031"/>
          </a:xfrm>
          <a:prstGeom prst="snip2DiagRect">
            <a:avLst/>
          </a:prstGeom>
          <a:solidFill>
            <a:schemeClr val="accent5">
              <a:lumMod val="60000"/>
              <a:lumOff val="4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accent5">
                    <a:lumMod val="50000"/>
                  </a:schemeClr>
                </a:solidFill>
              </a:rPr>
              <a:t>İLKOKUL  	                        75                 </a:t>
            </a:r>
          </a:p>
        </p:txBody>
      </p:sp>
      <p:sp>
        <p:nvSpPr>
          <p:cNvPr id="29" name="Dikdörtgen: Çapraz Köşeleri Kesik 28">
            <a:extLst>
              <a:ext uri="{FF2B5EF4-FFF2-40B4-BE49-F238E27FC236}">
                <a16:creationId xmlns:a16="http://schemas.microsoft.com/office/drawing/2014/main" id="{D4F7DBEC-FC2E-DEE1-4AE6-E008C5EDA284}"/>
              </a:ext>
            </a:extLst>
          </p:cNvPr>
          <p:cNvSpPr/>
          <p:nvPr/>
        </p:nvSpPr>
        <p:spPr>
          <a:xfrm>
            <a:off x="3645026" y="7971352"/>
            <a:ext cx="2870076" cy="438031"/>
          </a:xfrm>
          <a:prstGeom prst="snip2DiagRect">
            <a:avLst/>
          </a:prstGeom>
          <a:solidFill>
            <a:schemeClr val="accent5">
              <a:lumMod val="60000"/>
              <a:lumOff val="4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accent5">
                    <a:lumMod val="50000"/>
                  </a:schemeClr>
                </a:solidFill>
              </a:rPr>
              <a:t>LİSE                               147</a:t>
            </a:r>
          </a:p>
        </p:txBody>
      </p:sp>
      <p:sp>
        <p:nvSpPr>
          <p:cNvPr id="30" name="Dikdörtgen: Çapraz Köşeleri Kesik 29">
            <a:extLst>
              <a:ext uri="{FF2B5EF4-FFF2-40B4-BE49-F238E27FC236}">
                <a16:creationId xmlns:a16="http://schemas.microsoft.com/office/drawing/2014/main" id="{7CB3E965-5A51-C26F-1E1B-CE768169AF63}"/>
              </a:ext>
            </a:extLst>
          </p:cNvPr>
          <p:cNvSpPr/>
          <p:nvPr/>
        </p:nvSpPr>
        <p:spPr>
          <a:xfrm>
            <a:off x="3645026" y="8508889"/>
            <a:ext cx="2870076" cy="438031"/>
          </a:xfrm>
          <a:prstGeom prst="snip2DiagRect">
            <a:avLst/>
          </a:prstGeom>
          <a:solidFill>
            <a:schemeClr val="accent5">
              <a:lumMod val="60000"/>
              <a:lumOff val="4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accent5">
                    <a:lumMod val="50000"/>
                  </a:schemeClr>
                </a:solidFill>
              </a:rPr>
              <a:t>LİSANS                           40</a:t>
            </a:r>
          </a:p>
        </p:txBody>
      </p:sp>
      <p:sp>
        <p:nvSpPr>
          <p:cNvPr id="31" name="Dikdörtgen: Çapraz Köşeleri Kesik 30">
            <a:extLst>
              <a:ext uri="{FF2B5EF4-FFF2-40B4-BE49-F238E27FC236}">
                <a16:creationId xmlns:a16="http://schemas.microsoft.com/office/drawing/2014/main" id="{D97030B0-DA7A-BC8E-AA5F-537B44BBDCE9}"/>
              </a:ext>
            </a:extLst>
          </p:cNvPr>
          <p:cNvSpPr/>
          <p:nvPr/>
        </p:nvSpPr>
        <p:spPr>
          <a:xfrm>
            <a:off x="3645026" y="9057589"/>
            <a:ext cx="2870076" cy="438031"/>
          </a:xfrm>
          <a:prstGeom prst="snip2DiagRect">
            <a:avLst/>
          </a:prstGeom>
          <a:solidFill>
            <a:schemeClr val="accent5">
              <a:lumMod val="60000"/>
              <a:lumOff val="4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accent5">
                    <a:lumMod val="50000"/>
                  </a:schemeClr>
                </a:solidFill>
              </a:rPr>
              <a:t>YÜKSEK LİSANS	       1</a:t>
            </a:r>
          </a:p>
        </p:txBody>
      </p:sp>
      <p:sp>
        <p:nvSpPr>
          <p:cNvPr id="32" name="Dikdörtgen: Çapraz Köşeleri Kesik 31">
            <a:extLst>
              <a:ext uri="{FF2B5EF4-FFF2-40B4-BE49-F238E27FC236}">
                <a16:creationId xmlns:a16="http://schemas.microsoft.com/office/drawing/2014/main" id="{76639BA7-4EC0-86FA-6E6E-B9A89D1B8D6F}"/>
              </a:ext>
            </a:extLst>
          </p:cNvPr>
          <p:cNvSpPr/>
          <p:nvPr/>
        </p:nvSpPr>
        <p:spPr>
          <a:xfrm>
            <a:off x="342898" y="9057589"/>
            <a:ext cx="2870076" cy="438031"/>
          </a:xfrm>
          <a:prstGeom prst="snip2DiagRect">
            <a:avLst/>
          </a:prstGeom>
          <a:solidFill>
            <a:schemeClr val="accent5">
              <a:lumMod val="60000"/>
              <a:lumOff val="4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accent5">
                    <a:lumMod val="50000"/>
                  </a:schemeClr>
                </a:solidFill>
              </a:rPr>
              <a:t>ORTAOKUL                      50</a:t>
            </a:r>
          </a:p>
        </p:txBody>
      </p:sp>
    </p:spTree>
    <p:extLst>
      <p:ext uri="{BB962C8B-B14F-4D97-AF65-F5344CB8AC3E}">
        <p14:creationId xmlns:p14="http://schemas.microsoft.com/office/powerpoint/2010/main" val="3447870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l="-23000" r="-23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0" y="200472"/>
            <a:ext cx="6858000" cy="1080120"/>
          </a:xfrm>
        </p:spPr>
        <p:txBody>
          <a:bodyPr>
            <a:normAutofit fontScale="90000"/>
          </a:bodyPr>
          <a:lstStyle/>
          <a:p>
            <a:r>
              <a:rPr lang="tr-TR" dirty="0">
                <a:solidFill>
                  <a:schemeClr val="accent2">
                    <a:lumMod val="75000"/>
                  </a:schemeClr>
                </a:solidFill>
              </a:rPr>
              <a:t>PERSONELE SUNULAN İMKANLAR</a:t>
            </a:r>
          </a:p>
        </p:txBody>
      </p:sp>
      <p:sp>
        <p:nvSpPr>
          <p:cNvPr id="3" name="İçerik Yer Tutucusu 2"/>
          <p:cNvSpPr>
            <a:spLocks noGrp="1"/>
          </p:cNvSpPr>
          <p:nvPr>
            <p:ph idx="1"/>
          </p:nvPr>
        </p:nvSpPr>
        <p:spPr>
          <a:xfrm>
            <a:off x="943000" y="1419522"/>
            <a:ext cx="5716286" cy="1172044"/>
          </a:xfrm>
        </p:spPr>
        <p:txBody>
          <a:bodyPr>
            <a:noAutofit/>
          </a:bodyPr>
          <a:lstStyle/>
          <a:p>
            <a:pPr marL="0" indent="0" algn="r">
              <a:buNone/>
            </a:pPr>
            <a:r>
              <a:rPr lang="tr-TR" sz="1800" b="1" dirty="0">
                <a:solidFill>
                  <a:schemeClr val="accent2">
                    <a:lumMod val="75000"/>
                  </a:schemeClr>
                </a:solidFill>
              </a:rPr>
              <a:t>Lojman İmkanı:</a:t>
            </a:r>
          </a:p>
          <a:p>
            <a:pPr marL="0" indent="0" algn="r">
              <a:buNone/>
            </a:pPr>
            <a:r>
              <a:rPr lang="tr-TR" sz="1800" dirty="0">
                <a:solidFill>
                  <a:schemeClr val="accent2">
                    <a:lumMod val="75000"/>
                  </a:schemeClr>
                </a:solidFill>
              </a:rPr>
              <a:t>Personellerimize lojman tahsis edilir. Lojmanlarda kişisel ihtiyaçlarını sağlayabilecekleri imkanlar bulunmaktadır.</a:t>
            </a:r>
          </a:p>
        </p:txBody>
      </p:sp>
      <p:sp>
        <p:nvSpPr>
          <p:cNvPr id="8" name="İçerik Yer Tutucusu 2"/>
          <p:cNvSpPr txBox="1">
            <a:spLocks/>
          </p:cNvSpPr>
          <p:nvPr/>
        </p:nvSpPr>
        <p:spPr>
          <a:xfrm>
            <a:off x="0" y="2837862"/>
            <a:ext cx="6048672"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b="1" dirty="0">
                <a:solidFill>
                  <a:schemeClr val="accent2">
                    <a:lumMod val="75000"/>
                  </a:schemeClr>
                </a:solidFill>
              </a:rPr>
              <a:t>Personel Servisi İmkanı: </a:t>
            </a:r>
          </a:p>
          <a:p>
            <a:pPr marL="0" indent="0">
              <a:buFont typeface="Arial" pitchFamily="34" charset="0"/>
              <a:buNone/>
            </a:pPr>
            <a:r>
              <a:rPr lang="tr-TR" sz="1800" dirty="0">
                <a:solidFill>
                  <a:schemeClr val="accent2">
                    <a:lumMod val="75000"/>
                  </a:schemeClr>
                </a:solidFill>
              </a:rPr>
              <a:t>Personelimiz için otele servisle ulaşım </a:t>
            </a:r>
          </a:p>
          <a:p>
            <a:pPr marL="0" indent="0">
              <a:buFont typeface="Arial" pitchFamily="34" charset="0"/>
              <a:buNone/>
            </a:pPr>
            <a:r>
              <a:rPr lang="tr-TR" sz="1800" dirty="0">
                <a:solidFill>
                  <a:schemeClr val="accent2">
                    <a:lumMod val="75000"/>
                  </a:schemeClr>
                </a:solidFill>
              </a:rPr>
              <a:t>sağlanmaktadır.</a:t>
            </a:r>
          </a:p>
        </p:txBody>
      </p:sp>
      <p:sp>
        <p:nvSpPr>
          <p:cNvPr id="11" name="İçerik Yer Tutucusu 2"/>
          <p:cNvSpPr txBox="1">
            <a:spLocks/>
          </p:cNvSpPr>
          <p:nvPr/>
        </p:nvSpPr>
        <p:spPr>
          <a:xfrm>
            <a:off x="2047676" y="3982011"/>
            <a:ext cx="4608512" cy="99691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b="1" dirty="0">
                <a:solidFill>
                  <a:schemeClr val="accent2">
                    <a:lumMod val="75000"/>
                  </a:schemeClr>
                </a:solidFill>
              </a:rPr>
              <a:t>Sağlık Hizmeti İmkanı:</a:t>
            </a:r>
          </a:p>
          <a:p>
            <a:pPr marL="0" indent="0" algn="r">
              <a:buFont typeface="Arial" pitchFamily="34" charset="0"/>
              <a:buNone/>
            </a:pPr>
            <a:r>
              <a:rPr lang="tr-TR" sz="1800" dirty="0">
                <a:solidFill>
                  <a:schemeClr val="accent2">
                    <a:lumMod val="75000"/>
                  </a:schemeClr>
                </a:solidFill>
              </a:rPr>
              <a:t>Çalışanlarımız mesai saatleri içinde otelimizde bulunan doktor ofisinden sağlık hizmeti alabilmektedir. </a:t>
            </a:r>
          </a:p>
        </p:txBody>
      </p:sp>
      <p:sp>
        <p:nvSpPr>
          <p:cNvPr id="13" name="İçerik Yer Tutucusu 2"/>
          <p:cNvSpPr txBox="1">
            <a:spLocks/>
          </p:cNvSpPr>
          <p:nvPr/>
        </p:nvSpPr>
        <p:spPr>
          <a:xfrm>
            <a:off x="117942" y="5575278"/>
            <a:ext cx="4967241" cy="8912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b="1" dirty="0">
                <a:solidFill>
                  <a:schemeClr val="accent2">
                    <a:lumMod val="75000"/>
                  </a:schemeClr>
                </a:solidFill>
              </a:rPr>
              <a:t>Yemek İmkanı:</a:t>
            </a:r>
          </a:p>
          <a:p>
            <a:pPr marL="0" indent="0">
              <a:buFont typeface="Arial" pitchFamily="34" charset="0"/>
              <a:buNone/>
            </a:pPr>
            <a:r>
              <a:rPr lang="tr-TR" sz="1800" dirty="0">
                <a:solidFill>
                  <a:schemeClr val="accent2">
                    <a:lumMod val="75000"/>
                  </a:schemeClr>
                </a:solidFill>
              </a:rPr>
              <a:t>Personellerimiz için personel yemekhanesinde tüm öğünlerde yemek çıkarılmaktadır. </a:t>
            </a:r>
          </a:p>
        </p:txBody>
      </p:sp>
      <p:sp>
        <p:nvSpPr>
          <p:cNvPr id="15" name="İçerik Yer Tutucusu 2"/>
          <p:cNvSpPr txBox="1">
            <a:spLocks/>
          </p:cNvSpPr>
          <p:nvPr/>
        </p:nvSpPr>
        <p:spPr>
          <a:xfrm>
            <a:off x="2088802" y="7031770"/>
            <a:ext cx="4526260" cy="9396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b="1" dirty="0">
                <a:solidFill>
                  <a:schemeClr val="accent2">
                    <a:lumMod val="75000"/>
                  </a:schemeClr>
                </a:solidFill>
              </a:rPr>
              <a:t>Çamaşırhane İmkanı:</a:t>
            </a:r>
          </a:p>
          <a:p>
            <a:pPr marL="0" indent="0" algn="r">
              <a:buFont typeface="Arial" pitchFamily="34" charset="0"/>
              <a:buNone/>
            </a:pPr>
            <a:r>
              <a:rPr lang="tr-TR" sz="1800" dirty="0">
                <a:solidFill>
                  <a:schemeClr val="accent2">
                    <a:lumMod val="75000"/>
                  </a:schemeClr>
                </a:solidFill>
              </a:rPr>
              <a:t>Tüm çalışanlarımızın üniformaları otelimizde yıkanır. Lojmanda kalanlar, lojmanda bulunan çamaşır makinesini kullanabilir.</a:t>
            </a:r>
          </a:p>
        </p:txBody>
      </p:sp>
      <p:pic>
        <p:nvPicPr>
          <p:cNvPr id="5" name="Resim 4"/>
          <p:cNvPicPr>
            <a:picLocks noChangeAspect="1"/>
          </p:cNvPicPr>
          <p:nvPr/>
        </p:nvPicPr>
        <p:blipFill>
          <a:blip r:embed="rId3"/>
          <a:stretch>
            <a:fillRect/>
          </a:stretch>
        </p:blipFill>
        <p:spPr>
          <a:xfrm>
            <a:off x="208029" y="6784472"/>
            <a:ext cx="1080000" cy="1186931"/>
          </a:xfrm>
          <a:prstGeom prst="rect">
            <a:avLst/>
          </a:prstGeom>
        </p:spPr>
      </p:pic>
      <p:pic>
        <p:nvPicPr>
          <p:cNvPr id="10" name="Resim 9"/>
          <p:cNvPicPr>
            <a:picLocks noChangeAspect="1"/>
          </p:cNvPicPr>
          <p:nvPr/>
        </p:nvPicPr>
        <p:blipFill>
          <a:blip r:embed="rId4"/>
          <a:stretch>
            <a:fillRect/>
          </a:stretch>
        </p:blipFill>
        <p:spPr>
          <a:xfrm>
            <a:off x="212939" y="1568624"/>
            <a:ext cx="1080000" cy="855392"/>
          </a:xfrm>
          <a:prstGeom prst="rect">
            <a:avLst/>
          </a:prstGeom>
        </p:spPr>
      </p:pic>
      <p:pic>
        <p:nvPicPr>
          <p:cNvPr id="16" name="Resim 15"/>
          <p:cNvPicPr>
            <a:picLocks noChangeAspect="1"/>
          </p:cNvPicPr>
          <p:nvPr/>
        </p:nvPicPr>
        <p:blipFill>
          <a:blip r:embed="rId5"/>
          <a:stretch>
            <a:fillRect/>
          </a:stretch>
        </p:blipFill>
        <p:spPr>
          <a:xfrm>
            <a:off x="4733132" y="2837862"/>
            <a:ext cx="1800000" cy="713678"/>
          </a:xfrm>
          <a:prstGeom prst="rect">
            <a:avLst/>
          </a:prstGeom>
        </p:spPr>
      </p:pic>
      <p:pic>
        <p:nvPicPr>
          <p:cNvPr id="17" name="Resim 16"/>
          <p:cNvPicPr>
            <a:picLocks noChangeAspect="1"/>
          </p:cNvPicPr>
          <p:nvPr/>
        </p:nvPicPr>
        <p:blipFill>
          <a:blip r:embed="rId6"/>
          <a:stretch>
            <a:fillRect/>
          </a:stretch>
        </p:blipFill>
        <p:spPr>
          <a:xfrm>
            <a:off x="5453132" y="5575278"/>
            <a:ext cx="1080000" cy="978231"/>
          </a:xfrm>
          <a:prstGeom prst="rect">
            <a:avLst/>
          </a:prstGeom>
        </p:spPr>
      </p:pic>
      <p:pic>
        <p:nvPicPr>
          <p:cNvPr id="18" name="Resim 17"/>
          <p:cNvPicPr>
            <a:picLocks noChangeAspect="1"/>
          </p:cNvPicPr>
          <p:nvPr/>
        </p:nvPicPr>
        <p:blipFill>
          <a:blip r:embed="rId7"/>
          <a:stretch>
            <a:fillRect/>
          </a:stretch>
        </p:blipFill>
        <p:spPr>
          <a:xfrm>
            <a:off x="28029" y="4207601"/>
            <a:ext cx="1440000" cy="1052821"/>
          </a:xfrm>
          <a:prstGeom prst="rect">
            <a:avLst/>
          </a:prstGeom>
        </p:spPr>
      </p:pic>
      <p:pic>
        <p:nvPicPr>
          <p:cNvPr id="6" name="Resim 5">
            <a:extLst>
              <a:ext uri="{FF2B5EF4-FFF2-40B4-BE49-F238E27FC236}">
                <a16:creationId xmlns:a16="http://schemas.microsoft.com/office/drawing/2014/main" id="{A2FB2803-EF2D-3805-8D22-901ACBBDC0A3}"/>
              </a:ext>
            </a:extLst>
          </p:cNvPr>
          <p:cNvPicPr>
            <a:picLocks noChangeAspect="1"/>
          </p:cNvPicPr>
          <p:nvPr/>
        </p:nvPicPr>
        <p:blipFill>
          <a:blip r:embed="rId8">
            <a:extLst>
              <a:ext uri="{28A0092B-C50C-407E-A947-70E740481C1C}">
                <a14:useLocalDpi xmlns:a14="http://schemas.microsoft.com/office/drawing/2010/main" val="0"/>
              </a:ext>
            </a:extLst>
          </a:blip>
          <a:srcRect l="13040" t="15219" r="13040" b="13463"/>
          <a:stretch/>
        </p:blipFill>
        <p:spPr>
          <a:xfrm>
            <a:off x="5453132" y="8536662"/>
            <a:ext cx="1080000" cy="1041998"/>
          </a:xfrm>
          <a:prstGeom prst="rect">
            <a:avLst/>
          </a:prstGeom>
        </p:spPr>
      </p:pic>
      <p:sp>
        <p:nvSpPr>
          <p:cNvPr id="9" name="İçerik Yer Tutucusu 2">
            <a:extLst>
              <a:ext uri="{FF2B5EF4-FFF2-40B4-BE49-F238E27FC236}">
                <a16:creationId xmlns:a16="http://schemas.microsoft.com/office/drawing/2014/main" id="{70C0D549-FE10-1089-76EB-0CA89E2327DE}"/>
              </a:ext>
            </a:extLst>
          </p:cNvPr>
          <p:cNvSpPr txBox="1">
            <a:spLocks/>
          </p:cNvSpPr>
          <p:nvPr/>
        </p:nvSpPr>
        <p:spPr>
          <a:xfrm>
            <a:off x="208029" y="8486478"/>
            <a:ext cx="4967241" cy="15619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b="1" dirty="0">
                <a:solidFill>
                  <a:schemeClr val="accent2">
                    <a:lumMod val="75000"/>
                  </a:schemeClr>
                </a:solidFill>
              </a:rPr>
              <a:t>İngilizce Dersi İmkanı:</a:t>
            </a:r>
          </a:p>
          <a:p>
            <a:pPr marL="0" indent="0">
              <a:buFont typeface="Arial" pitchFamily="34" charset="0"/>
              <a:buNone/>
            </a:pPr>
            <a:r>
              <a:rPr lang="tr-TR" sz="1800" dirty="0">
                <a:solidFill>
                  <a:schemeClr val="accent2">
                    <a:lumMod val="75000"/>
                  </a:schemeClr>
                </a:solidFill>
              </a:rPr>
              <a:t>Personellerimize kışın otelimizde Alanya Keykubat Üniversitesinden gelen araştırma görevlisi tarafından </a:t>
            </a:r>
            <a:r>
              <a:rPr lang="tr-TR" sz="1800" dirty="0" err="1">
                <a:solidFill>
                  <a:schemeClr val="accent2">
                    <a:lumMod val="75000"/>
                  </a:schemeClr>
                </a:solidFill>
              </a:rPr>
              <a:t>ingilizce</a:t>
            </a:r>
            <a:r>
              <a:rPr lang="tr-TR" sz="1800" dirty="0">
                <a:solidFill>
                  <a:schemeClr val="accent2">
                    <a:lumMod val="75000"/>
                  </a:schemeClr>
                </a:solidFill>
              </a:rPr>
              <a:t> dersleri verilmektedir.</a:t>
            </a:r>
          </a:p>
        </p:txBody>
      </p:sp>
    </p:spTree>
    <p:extLst>
      <p:ext uri="{BB962C8B-B14F-4D97-AF65-F5344CB8AC3E}">
        <p14:creationId xmlns:p14="http://schemas.microsoft.com/office/powerpoint/2010/main" val="32230343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l="-46000" r="-4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272480"/>
            <a:ext cx="6172200" cy="1008112"/>
          </a:xfrm>
        </p:spPr>
        <p:txBody>
          <a:bodyPr>
            <a:normAutofit/>
          </a:bodyPr>
          <a:lstStyle/>
          <a:p>
            <a:r>
              <a:rPr lang="tr-TR" dirty="0">
                <a:solidFill>
                  <a:srgbClr val="002060"/>
                </a:solidFill>
              </a:rPr>
              <a:t>ENERJİ TASARRUFU</a:t>
            </a:r>
          </a:p>
        </p:txBody>
      </p:sp>
      <p:sp>
        <p:nvSpPr>
          <p:cNvPr id="3" name="İçerik Yer Tutucusu 2"/>
          <p:cNvSpPr>
            <a:spLocks noGrp="1"/>
          </p:cNvSpPr>
          <p:nvPr>
            <p:ph idx="1"/>
          </p:nvPr>
        </p:nvSpPr>
        <p:spPr>
          <a:xfrm>
            <a:off x="1988840" y="2019443"/>
            <a:ext cx="4526260" cy="845325"/>
          </a:xfrm>
        </p:spPr>
        <p:txBody>
          <a:bodyPr>
            <a:noAutofit/>
          </a:bodyPr>
          <a:lstStyle/>
          <a:p>
            <a:pPr marL="0" indent="0" algn="r">
              <a:buNone/>
            </a:pPr>
            <a:r>
              <a:rPr lang="tr-TR" sz="1800" dirty="0">
                <a:solidFill>
                  <a:srgbClr val="002060"/>
                </a:solidFill>
              </a:rPr>
              <a:t>Tesisimizin aydınlatmasında %90 led ışıklar kullanılmaktadır. Hedefimiz %95 led aydınlatma olmasıdır. </a:t>
            </a:r>
          </a:p>
        </p:txBody>
      </p:sp>
      <p:pic>
        <p:nvPicPr>
          <p:cNvPr id="6" name="Resim 5"/>
          <p:cNvPicPr>
            <a:picLocks noChangeAspect="1"/>
          </p:cNvPicPr>
          <p:nvPr/>
        </p:nvPicPr>
        <p:blipFill>
          <a:blip r:embed="rId3"/>
          <a:stretch>
            <a:fillRect/>
          </a:stretch>
        </p:blipFill>
        <p:spPr>
          <a:xfrm>
            <a:off x="342900" y="1784647"/>
            <a:ext cx="1533739" cy="1333686"/>
          </a:xfrm>
          <a:prstGeom prst="rect">
            <a:avLst/>
          </a:prstGeom>
        </p:spPr>
      </p:pic>
      <p:pic>
        <p:nvPicPr>
          <p:cNvPr id="7" name="Resim 6"/>
          <p:cNvPicPr>
            <a:picLocks noChangeAspect="1"/>
          </p:cNvPicPr>
          <p:nvPr/>
        </p:nvPicPr>
        <p:blipFill>
          <a:blip r:embed="rId4"/>
          <a:stretch>
            <a:fillRect/>
          </a:stretch>
        </p:blipFill>
        <p:spPr>
          <a:xfrm>
            <a:off x="4981361" y="3440832"/>
            <a:ext cx="1533739" cy="1333686"/>
          </a:xfrm>
          <a:prstGeom prst="rect">
            <a:avLst/>
          </a:prstGeom>
        </p:spPr>
      </p:pic>
      <p:sp>
        <p:nvSpPr>
          <p:cNvPr id="8" name="İçerik Yer Tutucusu 2"/>
          <p:cNvSpPr txBox="1">
            <a:spLocks/>
          </p:cNvSpPr>
          <p:nvPr/>
        </p:nvSpPr>
        <p:spPr>
          <a:xfrm>
            <a:off x="342900" y="3685012"/>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solidFill>
                  <a:srgbClr val="002060"/>
                </a:solidFill>
              </a:rPr>
              <a:t>Tüm odalarda balkon kapısının açılmasıyla ısıtma/soğutma cihazlarını devre dışı bırakan </a:t>
            </a:r>
            <a:r>
              <a:rPr lang="tr-TR" sz="1800" dirty="0" err="1">
                <a:solidFill>
                  <a:srgbClr val="002060"/>
                </a:solidFill>
              </a:rPr>
              <a:t>switch</a:t>
            </a:r>
            <a:r>
              <a:rPr lang="tr-TR" sz="1800" dirty="0">
                <a:solidFill>
                  <a:srgbClr val="002060"/>
                </a:solidFill>
              </a:rPr>
              <a:t> sistem mevcuttur. </a:t>
            </a:r>
          </a:p>
        </p:txBody>
      </p:sp>
      <p:pic>
        <p:nvPicPr>
          <p:cNvPr id="9" name="Resim 8"/>
          <p:cNvPicPr>
            <a:picLocks noChangeAspect="1"/>
          </p:cNvPicPr>
          <p:nvPr/>
        </p:nvPicPr>
        <p:blipFill>
          <a:blip r:embed="rId5"/>
          <a:stretch>
            <a:fillRect/>
          </a:stretch>
        </p:blipFill>
        <p:spPr>
          <a:xfrm>
            <a:off x="342967" y="5106400"/>
            <a:ext cx="1533739" cy="1333686"/>
          </a:xfrm>
          <a:prstGeom prst="rect">
            <a:avLst/>
          </a:prstGeom>
        </p:spPr>
      </p:pic>
      <p:sp>
        <p:nvSpPr>
          <p:cNvPr id="11" name="İçerik Yer Tutucusu 2"/>
          <p:cNvSpPr txBox="1">
            <a:spLocks/>
          </p:cNvSpPr>
          <p:nvPr/>
        </p:nvSpPr>
        <p:spPr>
          <a:xfrm>
            <a:off x="1988840" y="5350581"/>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solidFill>
                  <a:srgbClr val="002060"/>
                </a:solidFill>
              </a:rPr>
              <a:t>Yüksek oranda enerji verimliliği fazla, yerel  çevre dostu cihaz ve teknolojileri  tercih etmekteyiz. Hedefimiz bu oranı artırmaktır. </a:t>
            </a:r>
          </a:p>
        </p:txBody>
      </p:sp>
      <p:pic>
        <p:nvPicPr>
          <p:cNvPr id="12" name="Resim 11"/>
          <p:cNvPicPr>
            <a:picLocks noChangeAspect="1"/>
          </p:cNvPicPr>
          <p:nvPr/>
        </p:nvPicPr>
        <p:blipFill>
          <a:blip r:embed="rId6"/>
          <a:stretch>
            <a:fillRect/>
          </a:stretch>
        </p:blipFill>
        <p:spPr>
          <a:xfrm>
            <a:off x="4981361" y="6771969"/>
            <a:ext cx="1533739" cy="1333686"/>
          </a:xfrm>
          <a:prstGeom prst="rect">
            <a:avLst/>
          </a:prstGeom>
        </p:spPr>
      </p:pic>
      <p:sp>
        <p:nvSpPr>
          <p:cNvPr id="13" name="İçerik Yer Tutucusu 2"/>
          <p:cNvSpPr txBox="1">
            <a:spLocks/>
          </p:cNvSpPr>
          <p:nvPr/>
        </p:nvSpPr>
        <p:spPr>
          <a:xfrm>
            <a:off x="326901" y="7029003"/>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solidFill>
                  <a:srgbClr val="002060"/>
                </a:solidFill>
              </a:rPr>
              <a:t>Genel alanlarda ve personel alanlarında harekete duyarlı sensörlü kullanılmaktadır.  </a:t>
            </a:r>
          </a:p>
        </p:txBody>
      </p:sp>
      <p:pic>
        <p:nvPicPr>
          <p:cNvPr id="14" name="Resim 13"/>
          <p:cNvPicPr>
            <a:picLocks noChangeAspect="1"/>
          </p:cNvPicPr>
          <p:nvPr/>
        </p:nvPicPr>
        <p:blipFill>
          <a:blip r:embed="rId7"/>
          <a:stretch>
            <a:fillRect/>
          </a:stretch>
        </p:blipFill>
        <p:spPr>
          <a:xfrm>
            <a:off x="342900" y="8437537"/>
            <a:ext cx="1495634" cy="1343212"/>
          </a:xfrm>
          <a:prstGeom prst="rect">
            <a:avLst/>
          </a:prstGeom>
        </p:spPr>
      </p:pic>
      <p:sp>
        <p:nvSpPr>
          <p:cNvPr id="15" name="İçerik Yer Tutucusu 2"/>
          <p:cNvSpPr txBox="1">
            <a:spLocks/>
          </p:cNvSpPr>
          <p:nvPr/>
        </p:nvSpPr>
        <p:spPr>
          <a:xfrm>
            <a:off x="1988840" y="8681717"/>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solidFill>
                  <a:srgbClr val="002060"/>
                </a:solidFill>
              </a:rPr>
              <a:t>Genel alanlar enerji tasarrufu için gün ışığından faydalanılacak şekilde dizayn edilmiştir. </a:t>
            </a:r>
          </a:p>
        </p:txBody>
      </p:sp>
    </p:spTree>
    <p:extLst>
      <p:ext uri="{BB962C8B-B14F-4D97-AF65-F5344CB8AC3E}">
        <p14:creationId xmlns:p14="http://schemas.microsoft.com/office/powerpoint/2010/main" val="4496777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l="-46000" r="-4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272480"/>
            <a:ext cx="6172200" cy="1008112"/>
          </a:xfrm>
        </p:spPr>
        <p:txBody>
          <a:bodyPr>
            <a:normAutofit/>
          </a:bodyPr>
          <a:lstStyle/>
          <a:p>
            <a:r>
              <a:rPr lang="tr-TR" dirty="0">
                <a:solidFill>
                  <a:srgbClr val="002060"/>
                </a:solidFill>
              </a:rPr>
              <a:t>ENERJİ TASARRUFU</a:t>
            </a:r>
          </a:p>
        </p:txBody>
      </p:sp>
      <p:sp>
        <p:nvSpPr>
          <p:cNvPr id="3" name="İçerik Yer Tutucusu 2"/>
          <p:cNvSpPr>
            <a:spLocks noGrp="1"/>
          </p:cNvSpPr>
          <p:nvPr>
            <p:ph idx="1"/>
          </p:nvPr>
        </p:nvSpPr>
        <p:spPr>
          <a:xfrm>
            <a:off x="1988840" y="2019443"/>
            <a:ext cx="4526260" cy="845325"/>
          </a:xfrm>
        </p:spPr>
        <p:txBody>
          <a:bodyPr>
            <a:noAutofit/>
          </a:bodyPr>
          <a:lstStyle/>
          <a:p>
            <a:pPr marL="0" indent="0" algn="r">
              <a:buNone/>
            </a:pPr>
            <a:r>
              <a:rPr lang="tr-TR" sz="1800" dirty="0">
                <a:solidFill>
                  <a:srgbClr val="002060"/>
                </a:solidFill>
              </a:rPr>
              <a:t>Dış aydınlatmalarımız ve bazı soğutucu sistemlerimiz zamanlayıcılarla kontrol edilmektedir. </a:t>
            </a:r>
          </a:p>
        </p:txBody>
      </p:sp>
      <p:pic>
        <p:nvPicPr>
          <p:cNvPr id="6" name="Resim 5"/>
          <p:cNvPicPr>
            <a:picLocks noChangeAspect="1"/>
          </p:cNvPicPr>
          <p:nvPr/>
        </p:nvPicPr>
        <p:blipFill>
          <a:blip r:embed="rId3"/>
          <a:stretch>
            <a:fillRect/>
          </a:stretch>
        </p:blipFill>
        <p:spPr>
          <a:xfrm>
            <a:off x="342900" y="1784647"/>
            <a:ext cx="1533739" cy="1333686"/>
          </a:xfrm>
          <a:prstGeom prst="rect">
            <a:avLst/>
          </a:prstGeom>
        </p:spPr>
      </p:pic>
      <p:pic>
        <p:nvPicPr>
          <p:cNvPr id="7" name="Resim 6"/>
          <p:cNvPicPr>
            <a:picLocks noChangeAspect="1"/>
          </p:cNvPicPr>
          <p:nvPr/>
        </p:nvPicPr>
        <p:blipFill>
          <a:blip r:embed="rId4"/>
          <a:stretch>
            <a:fillRect/>
          </a:stretch>
        </p:blipFill>
        <p:spPr>
          <a:xfrm>
            <a:off x="4981361" y="3440832"/>
            <a:ext cx="1533739" cy="1333686"/>
          </a:xfrm>
          <a:prstGeom prst="rect">
            <a:avLst/>
          </a:prstGeom>
        </p:spPr>
      </p:pic>
      <p:sp>
        <p:nvSpPr>
          <p:cNvPr id="8" name="İçerik Yer Tutucusu 2"/>
          <p:cNvSpPr txBox="1">
            <a:spLocks/>
          </p:cNvSpPr>
          <p:nvPr/>
        </p:nvSpPr>
        <p:spPr>
          <a:xfrm>
            <a:off x="342900" y="3766403"/>
            <a:ext cx="4526260" cy="82917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solidFill>
                  <a:srgbClr val="002060"/>
                </a:solidFill>
              </a:rPr>
              <a:t>Tüm odalarda elektronik enerji kartları kullanılmaktadır.</a:t>
            </a:r>
          </a:p>
        </p:txBody>
      </p:sp>
      <p:pic>
        <p:nvPicPr>
          <p:cNvPr id="9" name="Resim 8"/>
          <p:cNvPicPr>
            <a:picLocks noChangeAspect="1"/>
          </p:cNvPicPr>
          <p:nvPr/>
        </p:nvPicPr>
        <p:blipFill>
          <a:blip r:embed="rId5"/>
          <a:stretch>
            <a:fillRect/>
          </a:stretch>
        </p:blipFill>
        <p:spPr>
          <a:xfrm>
            <a:off x="342967" y="5106400"/>
            <a:ext cx="1533739" cy="1333686"/>
          </a:xfrm>
          <a:prstGeom prst="rect">
            <a:avLst/>
          </a:prstGeom>
        </p:spPr>
      </p:pic>
      <p:sp>
        <p:nvSpPr>
          <p:cNvPr id="11" name="İçerik Yer Tutucusu 2"/>
          <p:cNvSpPr txBox="1">
            <a:spLocks/>
          </p:cNvSpPr>
          <p:nvPr/>
        </p:nvSpPr>
        <p:spPr>
          <a:xfrm>
            <a:off x="1988839" y="5350581"/>
            <a:ext cx="4526261"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solidFill>
                  <a:srgbClr val="002060"/>
                </a:solidFill>
              </a:rPr>
              <a:t>Genel alanlarda ve odalarımızda led televizyonlar kullanılmaktadır. Mini barlar enerji tasarrufu için ısı kaynağından uzak konumlandırılmıştır.  </a:t>
            </a:r>
          </a:p>
        </p:txBody>
      </p:sp>
      <p:pic>
        <p:nvPicPr>
          <p:cNvPr id="12" name="Resim 11"/>
          <p:cNvPicPr>
            <a:picLocks noChangeAspect="1"/>
          </p:cNvPicPr>
          <p:nvPr/>
        </p:nvPicPr>
        <p:blipFill>
          <a:blip r:embed="rId6"/>
          <a:stretch>
            <a:fillRect/>
          </a:stretch>
        </p:blipFill>
        <p:spPr>
          <a:xfrm>
            <a:off x="4981361" y="6771969"/>
            <a:ext cx="1533739" cy="1333686"/>
          </a:xfrm>
          <a:prstGeom prst="rect">
            <a:avLst/>
          </a:prstGeom>
        </p:spPr>
      </p:pic>
      <p:sp>
        <p:nvSpPr>
          <p:cNvPr id="13" name="İçerik Yer Tutucusu 2"/>
          <p:cNvSpPr txBox="1">
            <a:spLocks/>
          </p:cNvSpPr>
          <p:nvPr/>
        </p:nvSpPr>
        <p:spPr>
          <a:xfrm>
            <a:off x="342900" y="7016149"/>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solidFill>
                  <a:srgbClr val="002060"/>
                </a:solidFill>
              </a:rPr>
              <a:t>Odalarımızda </a:t>
            </a:r>
            <a:r>
              <a:rPr lang="tr-TR" sz="1800" dirty="0" err="1">
                <a:solidFill>
                  <a:srgbClr val="002060"/>
                </a:solidFill>
              </a:rPr>
              <a:t>black-out</a:t>
            </a:r>
            <a:r>
              <a:rPr lang="tr-TR" sz="1800" dirty="0">
                <a:solidFill>
                  <a:srgbClr val="002060"/>
                </a:solidFill>
              </a:rPr>
              <a:t> perdelerimiz mevcuttur. Boş odaların perdeleri yazın kapalı, kışın açık tutularak iklimlendirme cihazlarının kullanımı azaltılmaktadır.</a:t>
            </a:r>
          </a:p>
        </p:txBody>
      </p:sp>
      <p:pic>
        <p:nvPicPr>
          <p:cNvPr id="14" name="Resim 13"/>
          <p:cNvPicPr>
            <a:picLocks noChangeAspect="1"/>
          </p:cNvPicPr>
          <p:nvPr/>
        </p:nvPicPr>
        <p:blipFill>
          <a:blip r:embed="rId7"/>
          <a:stretch>
            <a:fillRect/>
          </a:stretch>
        </p:blipFill>
        <p:spPr>
          <a:xfrm>
            <a:off x="342900" y="8437537"/>
            <a:ext cx="1495634" cy="1343212"/>
          </a:xfrm>
          <a:prstGeom prst="rect">
            <a:avLst/>
          </a:prstGeom>
        </p:spPr>
      </p:pic>
      <p:sp>
        <p:nvSpPr>
          <p:cNvPr id="15" name="İçerik Yer Tutucusu 2"/>
          <p:cNvSpPr txBox="1">
            <a:spLocks/>
          </p:cNvSpPr>
          <p:nvPr/>
        </p:nvSpPr>
        <p:spPr>
          <a:xfrm>
            <a:off x="1988840" y="8681717"/>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solidFill>
                  <a:srgbClr val="002060"/>
                </a:solidFill>
              </a:rPr>
              <a:t>Tüm elektronik cihazların periyodik bakım ve temizlikleri yapılarak enerji kayıpları minimize edilmektedir. </a:t>
            </a:r>
          </a:p>
        </p:txBody>
      </p:sp>
    </p:spTree>
    <p:extLst>
      <p:ext uri="{BB962C8B-B14F-4D97-AF65-F5344CB8AC3E}">
        <p14:creationId xmlns:p14="http://schemas.microsoft.com/office/powerpoint/2010/main" val="31568695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l="-46000" r="-4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272480"/>
            <a:ext cx="6172200" cy="1008112"/>
          </a:xfrm>
        </p:spPr>
        <p:txBody>
          <a:bodyPr>
            <a:normAutofit/>
          </a:bodyPr>
          <a:lstStyle/>
          <a:p>
            <a:r>
              <a:rPr lang="tr-TR" dirty="0">
                <a:solidFill>
                  <a:srgbClr val="002060"/>
                </a:solidFill>
              </a:rPr>
              <a:t>ENERJİ TASARRUFU</a:t>
            </a:r>
          </a:p>
        </p:txBody>
      </p:sp>
      <p:sp>
        <p:nvSpPr>
          <p:cNvPr id="3" name="İçerik Yer Tutucusu 2"/>
          <p:cNvSpPr>
            <a:spLocks noGrp="1"/>
          </p:cNvSpPr>
          <p:nvPr>
            <p:ph idx="1"/>
          </p:nvPr>
        </p:nvSpPr>
        <p:spPr>
          <a:xfrm>
            <a:off x="1988840" y="2019443"/>
            <a:ext cx="4526260" cy="845325"/>
          </a:xfrm>
        </p:spPr>
        <p:txBody>
          <a:bodyPr>
            <a:noAutofit/>
          </a:bodyPr>
          <a:lstStyle/>
          <a:p>
            <a:pPr marL="0" indent="0" algn="r">
              <a:buNone/>
            </a:pPr>
            <a:r>
              <a:rPr lang="tr-TR" sz="1800" dirty="0">
                <a:solidFill>
                  <a:srgbClr val="002060"/>
                </a:solidFill>
              </a:rPr>
              <a:t>Güneş enerjisinden faydalanmak için güneş panellerimiz bulunmaktadır. Su ısıtma sisteminde %60 enerji tasarrufu sağlamaktayız. </a:t>
            </a:r>
          </a:p>
        </p:txBody>
      </p:sp>
      <p:pic>
        <p:nvPicPr>
          <p:cNvPr id="6" name="Resim 5"/>
          <p:cNvPicPr>
            <a:picLocks noChangeAspect="1"/>
          </p:cNvPicPr>
          <p:nvPr/>
        </p:nvPicPr>
        <p:blipFill>
          <a:blip r:embed="rId3"/>
          <a:stretch>
            <a:fillRect/>
          </a:stretch>
        </p:blipFill>
        <p:spPr>
          <a:xfrm>
            <a:off x="342900" y="1784647"/>
            <a:ext cx="1533739" cy="1333686"/>
          </a:xfrm>
          <a:prstGeom prst="rect">
            <a:avLst/>
          </a:prstGeom>
        </p:spPr>
      </p:pic>
      <p:pic>
        <p:nvPicPr>
          <p:cNvPr id="7" name="Resim 6"/>
          <p:cNvPicPr>
            <a:picLocks noChangeAspect="1"/>
          </p:cNvPicPr>
          <p:nvPr/>
        </p:nvPicPr>
        <p:blipFill>
          <a:blip r:embed="rId4"/>
          <a:stretch>
            <a:fillRect/>
          </a:stretch>
        </p:blipFill>
        <p:spPr>
          <a:xfrm>
            <a:off x="4981361" y="3440832"/>
            <a:ext cx="1533739" cy="1333686"/>
          </a:xfrm>
          <a:prstGeom prst="rect">
            <a:avLst/>
          </a:prstGeom>
        </p:spPr>
      </p:pic>
      <p:sp>
        <p:nvSpPr>
          <p:cNvPr id="8" name="İçerik Yer Tutucusu 2"/>
          <p:cNvSpPr txBox="1">
            <a:spLocks/>
          </p:cNvSpPr>
          <p:nvPr/>
        </p:nvSpPr>
        <p:spPr>
          <a:xfrm>
            <a:off x="342900" y="3766403"/>
            <a:ext cx="4526260" cy="82917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solidFill>
                  <a:srgbClr val="002060"/>
                </a:solidFill>
              </a:rPr>
              <a:t>Soğuk odaların, </a:t>
            </a:r>
            <a:r>
              <a:rPr lang="tr-TR" sz="1800" dirty="0" err="1">
                <a:solidFill>
                  <a:srgbClr val="002060"/>
                </a:solidFill>
              </a:rPr>
              <a:t>deepfreezelerin</a:t>
            </a:r>
            <a:r>
              <a:rPr lang="tr-TR" sz="1800" dirty="0">
                <a:solidFill>
                  <a:srgbClr val="002060"/>
                </a:solidFill>
              </a:rPr>
              <a:t>, buz makinelerinin, soğutucu dolapların lastikleri kontrol edilerek yıprananlar değiştirilir, enerji kayıpları önlenir.</a:t>
            </a:r>
          </a:p>
        </p:txBody>
      </p:sp>
      <p:pic>
        <p:nvPicPr>
          <p:cNvPr id="9" name="Resim 8"/>
          <p:cNvPicPr>
            <a:picLocks noChangeAspect="1"/>
          </p:cNvPicPr>
          <p:nvPr/>
        </p:nvPicPr>
        <p:blipFill>
          <a:blip r:embed="rId5"/>
          <a:stretch>
            <a:fillRect/>
          </a:stretch>
        </p:blipFill>
        <p:spPr>
          <a:xfrm>
            <a:off x="342967" y="5106400"/>
            <a:ext cx="1533739" cy="1333686"/>
          </a:xfrm>
          <a:prstGeom prst="rect">
            <a:avLst/>
          </a:prstGeom>
        </p:spPr>
      </p:pic>
      <p:sp>
        <p:nvSpPr>
          <p:cNvPr id="11" name="İçerik Yer Tutucusu 2"/>
          <p:cNvSpPr txBox="1">
            <a:spLocks/>
          </p:cNvSpPr>
          <p:nvPr/>
        </p:nvSpPr>
        <p:spPr>
          <a:xfrm>
            <a:off x="1988840" y="5350581"/>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solidFill>
                  <a:srgbClr val="002060"/>
                </a:solidFill>
              </a:rPr>
              <a:t>Bulaşık makineleri, çamaşır makineleri ve kurutma makineleri tam doldurulmadan çalıştırılmaz.  </a:t>
            </a:r>
          </a:p>
        </p:txBody>
      </p:sp>
      <p:pic>
        <p:nvPicPr>
          <p:cNvPr id="12" name="Resim 11"/>
          <p:cNvPicPr>
            <a:picLocks noChangeAspect="1"/>
          </p:cNvPicPr>
          <p:nvPr/>
        </p:nvPicPr>
        <p:blipFill>
          <a:blip r:embed="rId6"/>
          <a:stretch>
            <a:fillRect/>
          </a:stretch>
        </p:blipFill>
        <p:spPr>
          <a:xfrm>
            <a:off x="4981361" y="6771969"/>
            <a:ext cx="1533739" cy="1333686"/>
          </a:xfrm>
          <a:prstGeom prst="rect">
            <a:avLst/>
          </a:prstGeom>
        </p:spPr>
      </p:pic>
      <p:sp>
        <p:nvSpPr>
          <p:cNvPr id="13" name="İçerik Yer Tutucusu 2"/>
          <p:cNvSpPr txBox="1">
            <a:spLocks/>
          </p:cNvSpPr>
          <p:nvPr/>
        </p:nvSpPr>
        <p:spPr>
          <a:xfrm>
            <a:off x="342900" y="7016149"/>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solidFill>
                  <a:srgbClr val="002060"/>
                </a:solidFill>
              </a:rPr>
              <a:t>Aylık ve yıllık olarak tüm enerji tüketimlerimiz kayıt altına alınarak takip edilir.</a:t>
            </a:r>
          </a:p>
        </p:txBody>
      </p:sp>
      <p:pic>
        <p:nvPicPr>
          <p:cNvPr id="14" name="Resim 13"/>
          <p:cNvPicPr>
            <a:picLocks noChangeAspect="1"/>
          </p:cNvPicPr>
          <p:nvPr/>
        </p:nvPicPr>
        <p:blipFill>
          <a:blip r:embed="rId7"/>
          <a:stretch>
            <a:fillRect/>
          </a:stretch>
        </p:blipFill>
        <p:spPr>
          <a:xfrm>
            <a:off x="342900" y="8189053"/>
            <a:ext cx="1495634" cy="1343212"/>
          </a:xfrm>
          <a:prstGeom prst="rect">
            <a:avLst/>
          </a:prstGeom>
        </p:spPr>
      </p:pic>
      <p:sp>
        <p:nvSpPr>
          <p:cNvPr id="15" name="İçerik Yer Tutucusu 2"/>
          <p:cNvSpPr txBox="1">
            <a:spLocks/>
          </p:cNvSpPr>
          <p:nvPr/>
        </p:nvSpPr>
        <p:spPr>
          <a:xfrm>
            <a:off x="1628799" y="8633241"/>
            <a:ext cx="4886301" cy="9518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solidFill>
                  <a:srgbClr val="002060"/>
                </a:solidFill>
              </a:rPr>
              <a:t>Personelimize tasarruf tedbirleri hakkında eğitimler verilmekte, misafirlerimiz tasarruf uygulamalarımız konusunda bilgilendirilmektedir. </a:t>
            </a:r>
          </a:p>
        </p:txBody>
      </p:sp>
    </p:spTree>
    <p:extLst>
      <p:ext uri="{BB962C8B-B14F-4D97-AF65-F5344CB8AC3E}">
        <p14:creationId xmlns:p14="http://schemas.microsoft.com/office/powerpoint/2010/main" val="42794435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0000"/>
            <a:lum/>
          </a:blip>
          <a:srcRect/>
          <a:stretch>
            <a:fillRect l="-46000" r="-4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416496"/>
            <a:ext cx="6172200" cy="936104"/>
          </a:xfrm>
        </p:spPr>
        <p:txBody>
          <a:bodyPr>
            <a:normAutofit fontScale="90000"/>
          </a:bodyPr>
          <a:lstStyle/>
          <a:p>
            <a:r>
              <a:rPr lang="tr-TR" dirty="0">
                <a:solidFill>
                  <a:srgbClr val="0070C0"/>
                </a:solidFill>
              </a:rPr>
              <a:t>ENERJİ TASARRUFU</a:t>
            </a:r>
            <a:br>
              <a:rPr lang="tr-TR" dirty="0">
                <a:solidFill>
                  <a:srgbClr val="0070C0"/>
                </a:solidFill>
              </a:rPr>
            </a:br>
            <a:endParaRPr lang="tr-TR" dirty="0">
              <a:solidFill>
                <a:srgbClr val="0070C0"/>
              </a:solidFill>
            </a:endParaRPr>
          </a:p>
        </p:txBody>
      </p:sp>
      <p:sp>
        <p:nvSpPr>
          <p:cNvPr id="7" name="Metin kutusu 6">
            <a:extLst>
              <a:ext uri="{FF2B5EF4-FFF2-40B4-BE49-F238E27FC236}">
                <a16:creationId xmlns:a16="http://schemas.microsoft.com/office/drawing/2014/main" id="{D5C0C249-2C57-5EC7-3BD7-C49CA9080A9F}"/>
              </a:ext>
            </a:extLst>
          </p:cNvPr>
          <p:cNvSpPr txBox="1"/>
          <p:nvPr/>
        </p:nvSpPr>
        <p:spPr>
          <a:xfrm>
            <a:off x="728975" y="4572959"/>
            <a:ext cx="5400000" cy="1200329"/>
          </a:xfrm>
          <a:prstGeom prst="rect">
            <a:avLst/>
          </a:prstGeom>
          <a:noFill/>
        </p:spPr>
        <p:txBody>
          <a:bodyPr wrap="square">
            <a:spAutoFit/>
          </a:bodyPr>
          <a:lstStyle/>
          <a:p>
            <a:pPr algn="ctr"/>
            <a:r>
              <a:rPr lang="tr-TR" b="1" dirty="0">
                <a:solidFill>
                  <a:srgbClr val="0070C0"/>
                </a:solidFill>
              </a:rPr>
              <a:t>2025 yılında 2024 yılına göre elektrik tüketimimiz  %15,28, kişi başı elektrik kullanımı ise %34,21 oranında azalmıştır. Bu azalma oranları tesisimizde yapmış olduğumuz tasarruf önlemlerinden kaynaklanmaktadır.</a:t>
            </a:r>
          </a:p>
        </p:txBody>
      </p:sp>
      <p:graphicFrame>
        <p:nvGraphicFramePr>
          <p:cNvPr id="4" name="Grafik 3">
            <a:extLst>
              <a:ext uri="{FF2B5EF4-FFF2-40B4-BE49-F238E27FC236}">
                <a16:creationId xmlns:a16="http://schemas.microsoft.com/office/drawing/2014/main" id="{6823CF00-2A0A-514B-2976-853A2CCBF013}"/>
              </a:ext>
            </a:extLst>
          </p:cNvPr>
          <p:cNvGraphicFramePr>
            <a:graphicFrameLocks/>
          </p:cNvGraphicFramePr>
          <p:nvPr>
            <p:extLst>
              <p:ext uri="{D42A27DB-BD31-4B8C-83A1-F6EECF244321}">
                <p14:modId xmlns:p14="http://schemas.microsoft.com/office/powerpoint/2010/main" val="185527268"/>
              </p:ext>
            </p:extLst>
          </p:nvPr>
        </p:nvGraphicFramePr>
        <p:xfrm>
          <a:off x="727415" y="934597"/>
          <a:ext cx="5240433" cy="351418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Grafik 4">
            <a:extLst>
              <a:ext uri="{FF2B5EF4-FFF2-40B4-BE49-F238E27FC236}">
                <a16:creationId xmlns:a16="http://schemas.microsoft.com/office/drawing/2014/main" id="{B3F9CE75-38E5-8DEB-BCD1-47ABB87D119B}"/>
              </a:ext>
            </a:extLst>
          </p:cNvPr>
          <p:cNvGraphicFramePr>
            <a:graphicFrameLocks/>
          </p:cNvGraphicFramePr>
          <p:nvPr>
            <p:extLst>
              <p:ext uri="{D42A27DB-BD31-4B8C-83A1-F6EECF244321}">
                <p14:modId xmlns:p14="http://schemas.microsoft.com/office/powerpoint/2010/main" val="3585670799"/>
              </p:ext>
            </p:extLst>
          </p:nvPr>
        </p:nvGraphicFramePr>
        <p:xfrm>
          <a:off x="1076396" y="6033120"/>
          <a:ext cx="4542469" cy="276496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2643206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0000"/>
            <a:lum/>
          </a:blip>
          <a:srcRect/>
          <a:stretch>
            <a:fillRect l="-46000" r="-4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899" y="416496"/>
            <a:ext cx="6172200" cy="936104"/>
          </a:xfrm>
        </p:spPr>
        <p:txBody>
          <a:bodyPr>
            <a:normAutofit fontScale="90000"/>
          </a:bodyPr>
          <a:lstStyle/>
          <a:p>
            <a:r>
              <a:rPr lang="tr-TR" dirty="0">
                <a:solidFill>
                  <a:schemeClr val="accent5">
                    <a:lumMod val="50000"/>
                  </a:schemeClr>
                </a:solidFill>
              </a:rPr>
              <a:t>ENERJİ TASARRUFU</a:t>
            </a:r>
            <a:br>
              <a:rPr lang="tr-TR" dirty="0">
                <a:solidFill>
                  <a:schemeClr val="accent5">
                    <a:lumMod val="50000"/>
                  </a:schemeClr>
                </a:solidFill>
              </a:rPr>
            </a:br>
            <a:endParaRPr lang="tr-TR" dirty="0">
              <a:solidFill>
                <a:schemeClr val="accent5">
                  <a:lumMod val="50000"/>
                </a:schemeClr>
              </a:solidFill>
            </a:endParaRPr>
          </a:p>
        </p:txBody>
      </p:sp>
      <p:sp>
        <p:nvSpPr>
          <p:cNvPr id="7" name="Metin kutusu 6">
            <a:extLst>
              <a:ext uri="{FF2B5EF4-FFF2-40B4-BE49-F238E27FC236}">
                <a16:creationId xmlns:a16="http://schemas.microsoft.com/office/drawing/2014/main" id="{EE41ADA8-E612-E6A7-6AD1-1B2F966EE47E}"/>
              </a:ext>
            </a:extLst>
          </p:cNvPr>
          <p:cNvSpPr txBox="1"/>
          <p:nvPr/>
        </p:nvSpPr>
        <p:spPr>
          <a:xfrm>
            <a:off x="620688" y="5022857"/>
            <a:ext cx="5400000" cy="646331"/>
          </a:xfrm>
          <a:prstGeom prst="rect">
            <a:avLst/>
          </a:prstGeom>
          <a:noFill/>
        </p:spPr>
        <p:txBody>
          <a:bodyPr wrap="square">
            <a:spAutoFit/>
          </a:bodyPr>
          <a:lstStyle/>
          <a:p>
            <a:pPr algn="ctr"/>
            <a:r>
              <a:rPr lang="tr-TR" b="1" dirty="0">
                <a:solidFill>
                  <a:schemeClr val="accent1">
                    <a:lumMod val="50000"/>
                  </a:schemeClr>
                </a:solidFill>
              </a:rPr>
              <a:t>2025 yılında 2024 yılına göre LNG (doğalgaz) kullanımında %38,56 tasarruf sağlanmıştır.</a:t>
            </a:r>
          </a:p>
        </p:txBody>
      </p:sp>
      <p:graphicFrame>
        <p:nvGraphicFramePr>
          <p:cNvPr id="5" name="Grafik 4">
            <a:extLst>
              <a:ext uri="{FF2B5EF4-FFF2-40B4-BE49-F238E27FC236}">
                <a16:creationId xmlns:a16="http://schemas.microsoft.com/office/drawing/2014/main" id="{2A03DF02-F723-CA54-FE13-AD6D3F1DF8EE}"/>
              </a:ext>
            </a:extLst>
          </p:cNvPr>
          <p:cNvGraphicFramePr>
            <a:graphicFrameLocks/>
          </p:cNvGraphicFramePr>
          <p:nvPr>
            <p:extLst>
              <p:ext uri="{D42A27DB-BD31-4B8C-83A1-F6EECF244321}">
                <p14:modId xmlns:p14="http://schemas.microsoft.com/office/powerpoint/2010/main" val="2413905743"/>
              </p:ext>
            </p:extLst>
          </p:nvPr>
        </p:nvGraphicFramePr>
        <p:xfrm>
          <a:off x="921432" y="1136576"/>
          <a:ext cx="5112568" cy="360255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Grafik 2">
            <a:extLst>
              <a:ext uri="{FF2B5EF4-FFF2-40B4-BE49-F238E27FC236}">
                <a16:creationId xmlns:a16="http://schemas.microsoft.com/office/drawing/2014/main" id="{A1D2DD8B-9806-40B6-855C-2F694C03CC89}"/>
              </a:ext>
            </a:extLst>
          </p:cNvPr>
          <p:cNvGraphicFramePr>
            <a:graphicFrameLocks/>
          </p:cNvGraphicFramePr>
          <p:nvPr>
            <p:extLst>
              <p:ext uri="{D42A27DB-BD31-4B8C-83A1-F6EECF244321}">
                <p14:modId xmlns:p14="http://schemas.microsoft.com/office/powerpoint/2010/main" val="2518125978"/>
              </p:ext>
            </p:extLst>
          </p:nvPr>
        </p:nvGraphicFramePr>
        <p:xfrm>
          <a:off x="1211844" y="6177136"/>
          <a:ext cx="4531744" cy="284514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1443601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4000"/>
            <a:lum/>
          </a:blip>
          <a:srcRect/>
          <a:stretch>
            <a:fillRect l="-46000" r="-4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272480"/>
            <a:ext cx="6172200" cy="1008112"/>
          </a:xfrm>
        </p:spPr>
        <p:txBody>
          <a:bodyPr>
            <a:normAutofit/>
          </a:bodyPr>
          <a:lstStyle/>
          <a:p>
            <a:r>
              <a:rPr lang="tr-TR" dirty="0">
                <a:solidFill>
                  <a:srgbClr val="002060"/>
                </a:solidFill>
              </a:rPr>
              <a:t>SU TASARRUFU</a:t>
            </a:r>
          </a:p>
        </p:txBody>
      </p:sp>
      <p:sp>
        <p:nvSpPr>
          <p:cNvPr id="3" name="İçerik Yer Tutucusu 2"/>
          <p:cNvSpPr>
            <a:spLocks noGrp="1"/>
          </p:cNvSpPr>
          <p:nvPr>
            <p:ph idx="1"/>
          </p:nvPr>
        </p:nvSpPr>
        <p:spPr>
          <a:xfrm>
            <a:off x="1988840" y="1796399"/>
            <a:ext cx="4526260" cy="845325"/>
          </a:xfrm>
        </p:spPr>
        <p:txBody>
          <a:bodyPr>
            <a:noAutofit/>
          </a:bodyPr>
          <a:lstStyle/>
          <a:p>
            <a:pPr marL="0" indent="0" algn="r">
              <a:buNone/>
            </a:pPr>
            <a:r>
              <a:rPr lang="tr-TR" sz="1800" dirty="0">
                <a:solidFill>
                  <a:srgbClr val="002060"/>
                </a:solidFill>
              </a:rPr>
              <a:t>Tüm oda ve genel alanlarda su tasarrufu sağlayan </a:t>
            </a:r>
            <a:r>
              <a:rPr lang="tr-TR" sz="1800" dirty="0" err="1">
                <a:solidFill>
                  <a:srgbClr val="002060"/>
                </a:solidFill>
              </a:rPr>
              <a:t>perlatörler</a:t>
            </a:r>
            <a:r>
              <a:rPr lang="tr-TR" sz="1800" dirty="0">
                <a:solidFill>
                  <a:srgbClr val="002060"/>
                </a:solidFill>
              </a:rPr>
              <a:t> bulunmaktadır.</a:t>
            </a:r>
          </a:p>
        </p:txBody>
      </p:sp>
      <p:sp>
        <p:nvSpPr>
          <p:cNvPr id="8" name="İçerik Yer Tutucusu 2"/>
          <p:cNvSpPr txBox="1">
            <a:spLocks/>
          </p:cNvSpPr>
          <p:nvPr/>
        </p:nvSpPr>
        <p:spPr>
          <a:xfrm>
            <a:off x="342900" y="4036745"/>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solidFill>
                  <a:srgbClr val="002060"/>
                </a:solidFill>
              </a:rPr>
              <a:t>Tüm </a:t>
            </a:r>
            <a:r>
              <a:rPr lang="tr-TR" sz="1800" dirty="0" err="1">
                <a:solidFill>
                  <a:srgbClr val="002060"/>
                </a:solidFill>
              </a:rPr>
              <a:t>WC’lerde</a:t>
            </a:r>
            <a:r>
              <a:rPr lang="tr-TR" sz="1800" dirty="0">
                <a:solidFill>
                  <a:srgbClr val="002060"/>
                </a:solidFill>
              </a:rPr>
              <a:t> tasarruflu 6 ve 3 litrelik ikili sifon sistemi kullanılmaktadır.</a:t>
            </a:r>
          </a:p>
        </p:txBody>
      </p:sp>
      <p:sp>
        <p:nvSpPr>
          <p:cNvPr id="11" name="İçerik Yer Tutucusu 2"/>
          <p:cNvSpPr txBox="1">
            <a:spLocks/>
          </p:cNvSpPr>
          <p:nvPr/>
        </p:nvSpPr>
        <p:spPr>
          <a:xfrm>
            <a:off x="1988840" y="6277091"/>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solidFill>
                  <a:srgbClr val="002060"/>
                </a:solidFill>
              </a:rPr>
              <a:t>Küvet yerine duş kabinleri tercih edilerek, su tasarrufu sağlanmaktadır. </a:t>
            </a:r>
          </a:p>
        </p:txBody>
      </p:sp>
      <p:sp>
        <p:nvSpPr>
          <p:cNvPr id="13" name="İçerik Yer Tutucusu 2"/>
          <p:cNvSpPr txBox="1">
            <a:spLocks/>
          </p:cNvSpPr>
          <p:nvPr/>
        </p:nvSpPr>
        <p:spPr>
          <a:xfrm>
            <a:off x="342900" y="8273151"/>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solidFill>
                  <a:srgbClr val="002060"/>
                </a:solidFill>
              </a:rPr>
              <a:t>Bahçemizde sulama yapılırken damlama ve fıskiye sistemi kullanılarak su kayıplarının önüne geçilmektedir.</a:t>
            </a:r>
          </a:p>
        </p:txBody>
      </p:sp>
      <p:pic>
        <p:nvPicPr>
          <p:cNvPr id="17" name="Resim 16"/>
          <p:cNvPicPr>
            <a:picLocks noChangeAspect="1"/>
          </p:cNvPicPr>
          <p:nvPr/>
        </p:nvPicPr>
        <p:blipFill>
          <a:blip r:embed="rId3"/>
          <a:stretch>
            <a:fillRect/>
          </a:stretch>
        </p:blipFill>
        <p:spPr>
          <a:xfrm>
            <a:off x="5195647" y="3394410"/>
            <a:ext cx="1247949" cy="2105319"/>
          </a:xfrm>
          <a:prstGeom prst="rect">
            <a:avLst/>
          </a:prstGeom>
        </p:spPr>
      </p:pic>
      <p:pic>
        <p:nvPicPr>
          <p:cNvPr id="18" name="Resim 17"/>
          <p:cNvPicPr>
            <a:picLocks noChangeAspect="1"/>
          </p:cNvPicPr>
          <p:nvPr/>
        </p:nvPicPr>
        <p:blipFill>
          <a:blip r:embed="rId4"/>
          <a:stretch>
            <a:fillRect/>
          </a:stretch>
        </p:blipFill>
        <p:spPr>
          <a:xfrm>
            <a:off x="476672" y="1387274"/>
            <a:ext cx="1238423" cy="2191056"/>
          </a:xfrm>
          <a:prstGeom prst="rect">
            <a:avLst/>
          </a:prstGeom>
        </p:spPr>
      </p:pic>
      <p:pic>
        <p:nvPicPr>
          <p:cNvPr id="19" name="Resim 18"/>
          <p:cNvPicPr>
            <a:picLocks noChangeAspect="1"/>
          </p:cNvPicPr>
          <p:nvPr/>
        </p:nvPicPr>
        <p:blipFill>
          <a:blip r:embed="rId5"/>
          <a:stretch>
            <a:fillRect/>
          </a:stretch>
        </p:blipFill>
        <p:spPr>
          <a:xfrm>
            <a:off x="490465" y="5499729"/>
            <a:ext cx="1238423" cy="2143424"/>
          </a:xfrm>
          <a:prstGeom prst="rect">
            <a:avLst/>
          </a:prstGeom>
        </p:spPr>
      </p:pic>
      <p:pic>
        <p:nvPicPr>
          <p:cNvPr id="20" name="Resim 19"/>
          <p:cNvPicPr>
            <a:picLocks noChangeAspect="1"/>
          </p:cNvPicPr>
          <p:nvPr/>
        </p:nvPicPr>
        <p:blipFill>
          <a:blip r:embed="rId6"/>
          <a:stretch>
            <a:fillRect/>
          </a:stretch>
        </p:blipFill>
        <p:spPr>
          <a:xfrm>
            <a:off x="5186121" y="7643153"/>
            <a:ext cx="1257475" cy="2105319"/>
          </a:xfrm>
          <a:prstGeom prst="rect">
            <a:avLst/>
          </a:prstGeom>
        </p:spPr>
      </p:pic>
    </p:spTree>
    <p:extLst>
      <p:ext uri="{BB962C8B-B14F-4D97-AF65-F5344CB8AC3E}">
        <p14:creationId xmlns:p14="http://schemas.microsoft.com/office/powerpoint/2010/main" val="25612340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3000"/>
            <a:lum/>
          </a:blip>
          <a:srcRect/>
          <a:stretch>
            <a:fillRect l="-46000" r="-46000"/>
          </a:stretch>
        </a:blipFill>
        <a:effectLst/>
      </p:bgPr>
    </p:bg>
    <p:spTree>
      <p:nvGrpSpPr>
        <p:cNvPr id="1" name=""/>
        <p:cNvGrpSpPr/>
        <p:nvPr/>
      </p:nvGrpSpPr>
      <p:grpSpPr>
        <a:xfrm>
          <a:off x="0" y="0"/>
          <a:ext cx="0" cy="0"/>
          <a:chOff x="0" y="0"/>
          <a:chExt cx="0" cy="0"/>
        </a:xfrm>
      </p:grpSpPr>
      <p:pic>
        <p:nvPicPr>
          <p:cNvPr id="23" name="Resim 22"/>
          <p:cNvPicPr>
            <a:picLocks noChangeAspect="1"/>
          </p:cNvPicPr>
          <p:nvPr/>
        </p:nvPicPr>
        <p:blipFill>
          <a:blip r:embed="rId3"/>
          <a:stretch>
            <a:fillRect/>
          </a:stretch>
        </p:blipFill>
        <p:spPr>
          <a:xfrm>
            <a:off x="520295" y="8337376"/>
            <a:ext cx="1240552" cy="1285086"/>
          </a:xfrm>
          <a:prstGeom prst="rect">
            <a:avLst/>
          </a:prstGeom>
        </p:spPr>
      </p:pic>
      <p:sp>
        <p:nvSpPr>
          <p:cNvPr id="2" name="Başlık 1"/>
          <p:cNvSpPr>
            <a:spLocks noGrp="1"/>
          </p:cNvSpPr>
          <p:nvPr>
            <p:ph type="title"/>
          </p:nvPr>
        </p:nvSpPr>
        <p:spPr>
          <a:xfrm>
            <a:off x="342900" y="272480"/>
            <a:ext cx="6172200" cy="1008112"/>
          </a:xfrm>
        </p:spPr>
        <p:txBody>
          <a:bodyPr>
            <a:normAutofit/>
          </a:bodyPr>
          <a:lstStyle/>
          <a:p>
            <a:r>
              <a:rPr lang="tr-TR" dirty="0">
                <a:solidFill>
                  <a:srgbClr val="002060"/>
                </a:solidFill>
              </a:rPr>
              <a:t>SU TASARRUFU</a:t>
            </a:r>
          </a:p>
        </p:txBody>
      </p:sp>
      <p:sp>
        <p:nvSpPr>
          <p:cNvPr id="3" name="İçerik Yer Tutucusu 2"/>
          <p:cNvSpPr>
            <a:spLocks noGrp="1"/>
          </p:cNvSpPr>
          <p:nvPr>
            <p:ph idx="1"/>
          </p:nvPr>
        </p:nvSpPr>
        <p:spPr>
          <a:xfrm>
            <a:off x="1988840" y="1796399"/>
            <a:ext cx="4526260" cy="845325"/>
          </a:xfrm>
        </p:spPr>
        <p:txBody>
          <a:bodyPr>
            <a:noAutofit/>
          </a:bodyPr>
          <a:lstStyle/>
          <a:p>
            <a:pPr marL="0" indent="0" algn="r">
              <a:buNone/>
            </a:pPr>
            <a:r>
              <a:rPr lang="tr-TR" sz="1800" dirty="0">
                <a:solidFill>
                  <a:srgbClr val="002060"/>
                </a:solidFill>
              </a:rPr>
              <a:t>Çalışanlarımıza su tasarrufu hakkında eğitim verilmektedir. Misafirlerimiz tasarruf uygulamalarımız konusunda bilgilendirilmektedir. </a:t>
            </a:r>
          </a:p>
        </p:txBody>
      </p:sp>
      <p:sp>
        <p:nvSpPr>
          <p:cNvPr id="8" name="İçerik Yer Tutucusu 2"/>
          <p:cNvSpPr txBox="1">
            <a:spLocks/>
          </p:cNvSpPr>
          <p:nvPr/>
        </p:nvSpPr>
        <p:spPr>
          <a:xfrm>
            <a:off x="342900" y="3725708"/>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solidFill>
                  <a:srgbClr val="002060"/>
                </a:solidFill>
              </a:rPr>
              <a:t>Atık sular deşarj yönetmeliğine uygun olarak kanalizasyon sistemine bağlıdır.</a:t>
            </a:r>
          </a:p>
        </p:txBody>
      </p:sp>
      <p:sp>
        <p:nvSpPr>
          <p:cNvPr id="11" name="İçerik Yer Tutucusu 2"/>
          <p:cNvSpPr txBox="1">
            <a:spLocks/>
          </p:cNvSpPr>
          <p:nvPr/>
        </p:nvSpPr>
        <p:spPr>
          <a:xfrm>
            <a:off x="1988840" y="5350581"/>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solidFill>
                  <a:srgbClr val="002060"/>
                </a:solidFill>
              </a:rPr>
              <a:t>Tüm genel alanlarda fotoselli musluklar ve sensörlü pisuarlar kullanılmaktadır. Hedefimiz tüm alanlarda fotoselli muslukların kullanılmasıdır. </a:t>
            </a:r>
          </a:p>
        </p:txBody>
      </p:sp>
      <p:sp>
        <p:nvSpPr>
          <p:cNvPr id="13" name="İçerik Yer Tutucusu 2"/>
          <p:cNvSpPr txBox="1">
            <a:spLocks/>
          </p:cNvSpPr>
          <p:nvPr/>
        </p:nvSpPr>
        <p:spPr>
          <a:xfrm>
            <a:off x="342900" y="7016149"/>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solidFill>
                  <a:srgbClr val="002060"/>
                </a:solidFill>
              </a:rPr>
              <a:t>Üretim alanlarında diz kumandalı zaman ayarlı sistemler kullanılmaktadır. </a:t>
            </a:r>
          </a:p>
        </p:txBody>
      </p:sp>
      <p:sp>
        <p:nvSpPr>
          <p:cNvPr id="15" name="İçerik Yer Tutucusu 2"/>
          <p:cNvSpPr txBox="1">
            <a:spLocks/>
          </p:cNvSpPr>
          <p:nvPr/>
        </p:nvSpPr>
        <p:spPr>
          <a:xfrm>
            <a:off x="1988840" y="8681717"/>
            <a:ext cx="452626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solidFill>
                  <a:srgbClr val="002060"/>
                </a:solidFill>
              </a:rPr>
              <a:t>Aylık ve yıllık olarak su tüketimlerimiz takip edilerek kayıt altına alınmaktadır. </a:t>
            </a:r>
          </a:p>
        </p:txBody>
      </p:sp>
      <p:pic>
        <p:nvPicPr>
          <p:cNvPr id="21" name="Resim 20"/>
          <p:cNvPicPr>
            <a:picLocks noChangeAspect="1"/>
          </p:cNvPicPr>
          <p:nvPr/>
        </p:nvPicPr>
        <p:blipFill>
          <a:blip r:embed="rId4"/>
          <a:stretch>
            <a:fillRect/>
          </a:stretch>
        </p:blipFill>
        <p:spPr>
          <a:xfrm>
            <a:off x="852539" y="8524516"/>
            <a:ext cx="576064" cy="910805"/>
          </a:xfrm>
          <a:prstGeom prst="rect">
            <a:avLst/>
          </a:prstGeom>
        </p:spPr>
      </p:pic>
      <p:pic>
        <p:nvPicPr>
          <p:cNvPr id="14" name="Resim 13"/>
          <p:cNvPicPr>
            <a:picLocks noChangeAspect="1"/>
          </p:cNvPicPr>
          <p:nvPr/>
        </p:nvPicPr>
        <p:blipFill>
          <a:blip r:embed="rId3"/>
          <a:stretch>
            <a:fillRect/>
          </a:stretch>
        </p:blipFill>
        <p:spPr>
          <a:xfrm>
            <a:off x="520295" y="1560128"/>
            <a:ext cx="1240552" cy="1285086"/>
          </a:xfrm>
          <a:prstGeom prst="rect">
            <a:avLst/>
          </a:prstGeom>
        </p:spPr>
      </p:pic>
      <p:pic>
        <p:nvPicPr>
          <p:cNvPr id="16" name="Resim 15"/>
          <p:cNvPicPr>
            <a:picLocks noChangeAspect="1"/>
          </p:cNvPicPr>
          <p:nvPr/>
        </p:nvPicPr>
        <p:blipFill>
          <a:blip r:embed="rId4"/>
          <a:stretch>
            <a:fillRect/>
          </a:stretch>
        </p:blipFill>
        <p:spPr>
          <a:xfrm>
            <a:off x="847267" y="1747268"/>
            <a:ext cx="576064" cy="910805"/>
          </a:xfrm>
          <a:prstGeom prst="rect">
            <a:avLst/>
          </a:prstGeom>
        </p:spPr>
      </p:pic>
      <p:pic>
        <p:nvPicPr>
          <p:cNvPr id="22" name="Resim 21"/>
          <p:cNvPicPr>
            <a:picLocks noChangeAspect="1"/>
          </p:cNvPicPr>
          <p:nvPr/>
        </p:nvPicPr>
        <p:blipFill>
          <a:blip r:embed="rId3"/>
          <a:stretch>
            <a:fillRect/>
          </a:stretch>
        </p:blipFill>
        <p:spPr>
          <a:xfrm>
            <a:off x="5274548" y="3353609"/>
            <a:ext cx="1240552" cy="1285086"/>
          </a:xfrm>
          <a:prstGeom prst="rect">
            <a:avLst/>
          </a:prstGeom>
        </p:spPr>
      </p:pic>
      <p:pic>
        <p:nvPicPr>
          <p:cNvPr id="24" name="Resim 23"/>
          <p:cNvPicPr>
            <a:picLocks noChangeAspect="1"/>
          </p:cNvPicPr>
          <p:nvPr/>
        </p:nvPicPr>
        <p:blipFill>
          <a:blip r:embed="rId4"/>
          <a:stretch>
            <a:fillRect/>
          </a:stretch>
        </p:blipFill>
        <p:spPr>
          <a:xfrm>
            <a:off x="5601520" y="3540749"/>
            <a:ext cx="576064" cy="910805"/>
          </a:xfrm>
          <a:prstGeom prst="rect">
            <a:avLst/>
          </a:prstGeom>
        </p:spPr>
      </p:pic>
      <p:pic>
        <p:nvPicPr>
          <p:cNvPr id="25" name="Resim 24"/>
          <p:cNvPicPr>
            <a:picLocks noChangeAspect="1"/>
          </p:cNvPicPr>
          <p:nvPr/>
        </p:nvPicPr>
        <p:blipFill>
          <a:blip r:embed="rId3"/>
          <a:stretch>
            <a:fillRect/>
          </a:stretch>
        </p:blipFill>
        <p:spPr>
          <a:xfrm>
            <a:off x="505825" y="5046935"/>
            <a:ext cx="1240552" cy="1285086"/>
          </a:xfrm>
          <a:prstGeom prst="rect">
            <a:avLst/>
          </a:prstGeom>
        </p:spPr>
      </p:pic>
      <p:pic>
        <p:nvPicPr>
          <p:cNvPr id="26" name="Resim 25"/>
          <p:cNvPicPr>
            <a:picLocks noChangeAspect="1"/>
          </p:cNvPicPr>
          <p:nvPr/>
        </p:nvPicPr>
        <p:blipFill>
          <a:blip r:embed="rId4"/>
          <a:stretch>
            <a:fillRect/>
          </a:stretch>
        </p:blipFill>
        <p:spPr>
          <a:xfrm>
            <a:off x="832797" y="5234075"/>
            <a:ext cx="576064" cy="910805"/>
          </a:xfrm>
          <a:prstGeom prst="rect">
            <a:avLst/>
          </a:prstGeom>
        </p:spPr>
      </p:pic>
      <p:pic>
        <p:nvPicPr>
          <p:cNvPr id="27" name="Resim 26"/>
          <p:cNvPicPr>
            <a:picLocks noChangeAspect="1"/>
          </p:cNvPicPr>
          <p:nvPr/>
        </p:nvPicPr>
        <p:blipFill>
          <a:blip r:embed="rId3"/>
          <a:stretch>
            <a:fillRect/>
          </a:stretch>
        </p:blipFill>
        <p:spPr>
          <a:xfrm>
            <a:off x="5274548" y="6796268"/>
            <a:ext cx="1240552" cy="1285086"/>
          </a:xfrm>
          <a:prstGeom prst="rect">
            <a:avLst/>
          </a:prstGeom>
        </p:spPr>
      </p:pic>
      <p:pic>
        <p:nvPicPr>
          <p:cNvPr id="28" name="Resim 27"/>
          <p:cNvPicPr>
            <a:picLocks noChangeAspect="1"/>
          </p:cNvPicPr>
          <p:nvPr/>
        </p:nvPicPr>
        <p:blipFill>
          <a:blip r:embed="rId4"/>
          <a:stretch>
            <a:fillRect/>
          </a:stretch>
        </p:blipFill>
        <p:spPr>
          <a:xfrm>
            <a:off x="5601520" y="6983408"/>
            <a:ext cx="576064" cy="910805"/>
          </a:xfrm>
          <a:prstGeom prst="rect">
            <a:avLst/>
          </a:prstGeom>
        </p:spPr>
      </p:pic>
    </p:spTree>
    <p:extLst>
      <p:ext uri="{BB962C8B-B14F-4D97-AF65-F5344CB8AC3E}">
        <p14:creationId xmlns:p14="http://schemas.microsoft.com/office/powerpoint/2010/main" val="11217574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3000"/>
            <a:lum/>
          </a:blip>
          <a:srcRect/>
          <a:stretch>
            <a:fillRect l="-46000" r="-4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776536"/>
            <a:ext cx="6172200" cy="936104"/>
          </a:xfrm>
        </p:spPr>
        <p:txBody>
          <a:bodyPr>
            <a:normAutofit fontScale="90000"/>
          </a:bodyPr>
          <a:lstStyle/>
          <a:p>
            <a:r>
              <a:rPr lang="tr-TR" dirty="0">
                <a:solidFill>
                  <a:schemeClr val="tx2"/>
                </a:solidFill>
              </a:rPr>
              <a:t>SU TASARRUFU</a:t>
            </a:r>
            <a:br>
              <a:rPr lang="tr-TR" dirty="0">
                <a:solidFill>
                  <a:schemeClr val="tx2"/>
                </a:solidFill>
              </a:rPr>
            </a:br>
            <a:br>
              <a:rPr lang="tr-TR" dirty="0">
                <a:solidFill>
                  <a:schemeClr val="tx2"/>
                </a:solidFill>
              </a:rPr>
            </a:br>
            <a:endParaRPr lang="tr-TR" dirty="0">
              <a:solidFill>
                <a:schemeClr val="tx2"/>
              </a:solidFill>
            </a:endParaRPr>
          </a:p>
        </p:txBody>
      </p:sp>
      <p:sp>
        <p:nvSpPr>
          <p:cNvPr id="3" name="Metin kutusu 2">
            <a:extLst>
              <a:ext uri="{FF2B5EF4-FFF2-40B4-BE49-F238E27FC236}">
                <a16:creationId xmlns:a16="http://schemas.microsoft.com/office/drawing/2014/main" id="{11FB3299-9A86-9843-27EC-F9C7A21CF49C}"/>
              </a:ext>
            </a:extLst>
          </p:cNvPr>
          <p:cNvSpPr txBox="1"/>
          <p:nvPr/>
        </p:nvSpPr>
        <p:spPr>
          <a:xfrm>
            <a:off x="729000" y="4664968"/>
            <a:ext cx="5400000" cy="1200329"/>
          </a:xfrm>
          <a:prstGeom prst="rect">
            <a:avLst/>
          </a:prstGeom>
          <a:noFill/>
        </p:spPr>
        <p:txBody>
          <a:bodyPr wrap="square">
            <a:spAutoFit/>
          </a:bodyPr>
          <a:lstStyle/>
          <a:p>
            <a:pPr algn="ctr"/>
            <a:r>
              <a:rPr lang="tr-TR" b="1" dirty="0">
                <a:solidFill>
                  <a:schemeClr val="tx2"/>
                </a:solidFill>
              </a:rPr>
              <a:t>2024 yılında kişi başı su tüketimimiz 0,52 litre iken 2025 yılında kişi başı su tüketimi 0,43 litre olarak gerçekleşmiştir. Su tüketiminde yaklaşık %20 oranında tasarruf edilmiştir. </a:t>
            </a:r>
          </a:p>
        </p:txBody>
      </p:sp>
      <p:graphicFrame>
        <p:nvGraphicFramePr>
          <p:cNvPr id="4" name="Grafik 3">
            <a:extLst>
              <a:ext uri="{FF2B5EF4-FFF2-40B4-BE49-F238E27FC236}">
                <a16:creationId xmlns:a16="http://schemas.microsoft.com/office/drawing/2014/main" id="{29601169-CC7F-E548-2A59-BA0BEDD0F9B0}"/>
              </a:ext>
            </a:extLst>
          </p:cNvPr>
          <p:cNvGraphicFramePr>
            <a:graphicFrameLocks/>
          </p:cNvGraphicFramePr>
          <p:nvPr>
            <p:extLst>
              <p:ext uri="{D42A27DB-BD31-4B8C-83A1-F6EECF244321}">
                <p14:modId xmlns:p14="http://schemas.microsoft.com/office/powerpoint/2010/main" val="2433508226"/>
              </p:ext>
            </p:extLst>
          </p:nvPr>
        </p:nvGraphicFramePr>
        <p:xfrm>
          <a:off x="729000" y="1231652"/>
          <a:ext cx="5400000" cy="32893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Grafik 6">
            <a:extLst>
              <a:ext uri="{FF2B5EF4-FFF2-40B4-BE49-F238E27FC236}">
                <a16:creationId xmlns:a16="http://schemas.microsoft.com/office/drawing/2014/main" id="{8B2DDBE2-CD79-4919-AA60-479EB9178D15}"/>
              </a:ext>
            </a:extLst>
          </p:cNvPr>
          <p:cNvGraphicFramePr>
            <a:graphicFrameLocks/>
          </p:cNvGraphicFramePr>
          <p:nvPr>
            <p:extLst>
              <p:ext uri="{D42A27DB-BD31-4B8C-83A1-F6EECF244321}">
                <p14:modId xmlns:p14="http://schemas.microsoft.com/office/powerpoint/2010/main" val="1824030191"/>
              </p:ext>
            </p:extLst>
          </p:nvPr>
        </p:nvGraphicFramePr>
        <p:xfrm>
          <a:off x="1143000" y="6362280"/>
          <a:ext cx="4572000" cy="27432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2902673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2000"/>
            <a:lum/>
          </a:blip>
          <a:srcRect/>
          <a:stretch>
            <a:fillRect l="-46000" r="-4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272480"/>
            <a:ext cx="6172200" cy="1008112"/>
          </a:xfrm>
        </p:spPr>
        <p:txBody>
          <a:bodyPr>
            <a:normAutofit/>
          </a:bodyPr>
          <a:lstStyle/>
          <a:p>
            <a:r>
              <a:rPr lang="tr-TR" dirty="0"/>
              <a:t>ATIK YÖNETİMİ</a:t>
            </a:r>
          </a:p>
        </p:txBody>
      </p:sp>
      <p:sp>
        <p:nvSpPr>
          <p:cNvPr id="3" name="İçerik Yer Tutucusu 2"/>
          <p:cNvSpPr>
            <a:spLocks noGrp="1"/>
          </p:cNvSpPr>
          <p:nvPr>
            <p:ph idx="1"/>
          </p:nvPr>
        </p:nvSpPr>
        <p:spPr>
          <a:xfrm>
            <a:off x="4181560" y="1848533"/>
            <a:ext cx="2478640" cy="871973"/>
          </a:xfrm>
        </p:spPr>
        <p:txBody>
          <a:bodyPr>
            <a:noAutofit/>
          </a:bodyPr>
          <a:lstStyle/>
          <a:p>
            <a:pPr marL="0" indent="0" algn="r">
              <a:buNone/>
            </a:pPr>
            <a:r>
              <a:rPr lang="tr-TR" sz="1800" dirty="0"/>
              <a:t>    Atıklarımızı kaynağında ayrıştırıyoruz.</a:t>
            </a:r>
          </a:p>
        </p:txBody>
      </p:sp>
      <p:sp>
        <p:nvSpPr>
          <p:cNvPr id="8" name="İçerik Yer Tutucusu 2"/>
          <p:cNvSpPr txBox="1">
            <a:spLocks/>
          </p:cNvSpPr>
          <p:nvPr/>
        </p:nvSpPr>
        <p:spPr>
          <a:xfrm>
            <a:off x="342900" y="3772107"/>
            <a:ext cx="3734172" cy="9861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t>Tek kullanımlık malzemeler yerine çoğunlukla tekrar kullanılabilir malzemeler kullanarak kaynaklarımızı koruyoruz.</a:t>
            </a:r>
          </a:p>
        </p:txBody>
      </p:sp>
      <p:sp>
        <p:nvSpPr>
          <p:cNvPr id="11" name="İçerik Yer Tutucusu 2"/>
          <p:cNvSpPr txBox="1">
            <a:spLocks/>
          </p:cNvSpPr>
          <p:nvPr/>
        </p:nvSpPr>
        <p:spPr>
          <a:xfrm>
            <a:off x="2710004" y="5392635"/>
            <a:ext cx="3950196"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t>Kağıt tüketimini azaltmak için yazışmalarımızı mail ortamında yapıyor, kağıtları çift taraflı kullanıyoruz.</a:t>
            </a:r>
          </a:p>
        </p:txBody>
      </p:sp>
      <p:sp>
        <p:nvSpPr>
          <p:cNvPr id="13" name="İçerik Yer Tutucusu 2"/>
          <p:cNvSpPr txBox="1">
            <a:spLocks/>
          </p:cNvSpPr>
          <p:nvPr/>
        </p:nvSpPr>
        <p:spPr>
          <a:xfrm>
            <a:off x="2843292" y="8799514"/>
            <a:ext cx="3683620"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tr-TR" sz="1800" dirty="0"/>
              <a:t>Büyük ambalajlı ve konsantre ürünler satın alınarak ambalaj atığını azaltıyoruz.</a:t>
            </a:r>
          </a:p>
        </p:txBody>
      </p:sp>
      <p:sp>
        <p:nvSpPr>
          <p:cNvPr id="15" name="İçerik Yer Tutucusu 2"/>
          <p:cNvSpPr txBox="1">
            <a:spLocks/>
          </p:cNvSpPr>
          <p:nvPr/>
        </p:nvSpPr>
        <p:spPr>
          <a:xfrm>
            <a:off x="342900" y="6969906"/>
            <a:ext cx="3518148" cy="8453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1800" dirty="0"/>
              <a:t>Misafirlerimizi ve çalışanlarımızı geri dönüşüm programlarına katılmaya teşvik ediyoruz. </a:t>
            </a:r>
          </a:p>
        </p:txBody>
      </p:sp>
      <p:pic>
        <p:nvPicPr>
          <p:cNvPr id="5" name="Resim 4"/>
          <p:cNvPicPr>
            <a:picLocks noChangeAspect="1"/>
          </p:cNvPicPr>
          <p:nvPr/>
        </p:nvPicPr>
        <p:blipFill>
          <a:blip r:embed="rId3"/>
          <a:stretch>
            <a:fillRect/>
          </a:stretch>
        </p:blipFill>
        <p:spPr>
          <a:xfrm>
            <a:off x="4585649" y="2991215"/>
            <a:ext cx="1670461" cy="2173358"/>
          </a:xfrm>
          <a:prstGeom prst="rect">
            <a:avLst/>
          </a:prstGeom>
        </p:spPr>
      </p:pic>
      <p:pic>
        <p:nvPicPr>
          <p:cNvPr id="7" name="Resim 6"/>
          <p:cNvPicPr>
            <a:picLocks noChangeAspect="1"/>
          </p:cNvPicPr>
          <p:nvPr/>
        </p:nvPicPr>
        <p:blipFill>
          <a:blip r:embed="rId4"/>
          <a:stretch>
            <a:fillRect/>
          </a:stretch>
        </p:blipFill>
        <p:spPr>
          <a:xfrm>
            <a:off x="764704" y="5110134"/>
            <a:ext cx="1559686" cy="1548154"/>
          </a:xfrm>
          <a:prstGeom prst="rect">
            <a:avLst/>
          </a:prstGeom>
        </p:spPr>
      </p:pic>
      <p:pic>
        <p:nvPicPr>
          <p:cNvPr id="9" name="Resim 8"/>
          <p:cNvPicPr>
            <a:picLocks noChangeAspect="1"/>
          </p:cNvPicPr>
          <p:nvPr/>
        </p:nvPicPr>
        <p:blipFill>
          <a:blip r:embed="rId5"/>
          <a:stretch>
            <a:fillRect/>
          </a:stretch>
        </p:blipFill>
        <p:spPr>
          <a:xfrm>
            <a:off x="548680" y="8199387"/>
            <a:ext cx="2283884" cy="1679088"/>
          </a:xfrm>
          <a:prstGeom prst="rect">
            <a:avLst/>
          </a:prstGeom>
        </p:spPr>
      </p:pic>
      <p:pic>
        <p:nvPicPr>
          <p:cNvPr id="10" name="Resim 9"/>
          <p:cNvPicPr>
            <a:picLocks noChangeAspect="1"/>
          </p:cNvPicPr>
          <p:nvPr/>
        </p:nvPicPr>
        <p:blipFill>
          <a:blip r:embed="rId6"/>
          <a:stretch>
            <a:fillRect/>
          </a:stretch>
        </p:blipFill>
        <p:spPr>
          <a:xfrm>
            <a:off x="4650486" y="6694084"/>
            <a:ext cx="1802850" cy="1787308"/>
          </a:xfrm>
          <a:prstGeom prst="rect">
            <a:avLst/>
          </a:prstGeom>
        </p:spPr>
      </p:pic>
      <p:pic>
        <p:nvPicPr>
          <p:cNvPr id="14" name="Resim 13"/>
          <p:cNvPicPr>
            <a:picLocks noChangeAspect="1"/>
          </p:cNvPicPr>
          <p:nvPr/>
        </p:nvPicPr>
        <p:blipFill>
          <a:blip r:embed="rId7"/>
          <a:stretch>
            <a:fillRect/>
          </a:stretch>
        </p:blipFill>
        <p:spPr>
          <a:xfrm>
            <a:off x="101566" y="1145185"/>
            <a:ext cx="2842359" cy="1918006"/>
          </a:xfrm>
          <a:prstGeom prst="rect">
            <a:avLst/>
          </a:prstGeom>
        </p:spPr>
      </p:pic>
      <p:pic>
        <p:nvPicPr>
          <p:cNvPr id="4" name="Resim 3">
            <a:extLst>
              <a:ext uri="{FF2B5EF4-FFF2-40B4-BE49-F238E27FC236}">
                <a16:creationId xmlns:a16="http://schemas.microsoft.com/office/drawing/2014/main" id="{8FC91F12-251F-4B0D-4AC2-568923DC816B}"/>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3720"/>
          <a:stretch/>
        </p:blipFill>
        <p:spPr bwMode="auto">
          <a:xfrm>
            <a:off x="3045266" y="1787409"/>
            <a:ext cx="2063611" cy="117109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90351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l="-46000" r="-4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0" y="272480"/>
            <a:ext cx="6858000" cy="864096"/>
          </a:xfrm>
        </p:spPr>
        <p:txBody>
          <a:bodyPr>
            <a:normAutofit/>
          </a:bodyPr>
          <a:lstStyle/>
          <a:p>
            <a:r>
              <a:rPr lang="tr-TR" sz="4100" dirty="0">
                <a:solidFill>
                  <a:srgbClr val="00B050"/>
                </a:solidFill>
              </a:rPr>
              <a:t>ATIK YÖNETİMİ</a:t>
            </a:r>
          </a:p>
        </p:txBody>
      </p:sp>
      <p:sp>
        <p:nvSpPr>
          <p:cNvPr id="23" name="Metin kutusu 22">
            <a:extLst>
              <a:ext uri="{FF2B5EF4-FFF2-40B4-BE49-F238E27FC236}">
                <a16:creationId xmlns:a16="http://schemas.microsoft.com/office/drawing/2014/main" id="{D7AF5508-27DE-C97B-851E-9054153F0483}"/>
              </a:ext>
            </a:extLst>
          </p:cNvPr>
          <p:cNvSpPr txBox="1"/>
          <p:nvPr/>
        </p:nvSpPr>
        <p:spPr>
          <a:xfrm>
            <a:off x="729000" y="5169024"/>
            <a:ext cx="5400000" cy="923330"/>
          </a:xfrm>
          <a:prstGeom prst="rect">
            <a:avLst/>
          </a:prstGeom>
          <a:noFill/>
        </p:spPr>
        <p:txBody>
          <a:bodyPr wrap="square">
            <a:spAutoFit/>
          </a:bodyPr>
          <a:lstStyle/>
          <a:p>
            <a:pPr algn="ctr"/>
            <a:r>
              <a:rPr lang="tr-TR" b="1" dirty="0">
                <a:solidFill>
                  <a:srgbClr val="00B050"/>
                </a:solidFill>
              </a:rPr>
              <a:t>2024 yılında kişi başı katı atık miktarı 0,64 kg, 2025 yılında ise 0,23 kg olarak ölçülmüş olup yaklaşık 3 kat azalma gerçekleşmiştir. </a:t>
            </a:r>
          </a:p>
        </p:txBody>
      </p:sp>
      <p:graphicFrame>
        <p:nvGraphicFramePr>
          <p:cNvPr id="3" name="Grafik 2">
            <a:extLst>
              <a:ext uri="{FF2B5EF4-FFF2-40B4-BE49-F238E27FC236}">
                <a16:creationId xmlns:a16="http://schemas.microsoft.com/office/drawing/2014/main" id="{000B90D8-AAB3-12E1-CFB0-81BDB9E05FC7}"/>
              </a:ext>
            </a:extLst>
          </p:cNvPr>
          <p:cNvGraphicFramePr>
            <a:graphicFrameLocks/>
          </p:cNvGraphicFramePr>
          <p:nvPr>
            <p:extLst>
              <p:ext uri="{D42A27DB-BD31-4B8C-83A1-F6EECF244321}">
                <p14:modId xmlns:p14="http://schemas.microsoft.com/office/powerpoint/2010/main" val="2476025713"/>
              </p:ext>
            </p:extLst>
          </p:nvPr>
        </p:nvGraphicFramePr>
        <p:xfrm>
          <a:off x="548680" y="1208584"/>
          <a:ext cx="5832648" cy="37444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Grafik 6">
            <a:extLst>
              <a:ext uri="{FF2B5EF4-FFF2-40B4-BE49-F238E27FC236}">
                <a16:creationId xmlns:a16="http://schemas.microsoft.com/office/drawing/2014/main" id="{69DC6327-F1B2-46CF-920C-B54E4F03C11B}"/>
              </a:ext>
            </a:extLst>
          </p:cNvPr>
          <p:cNvGraphicFramePr>
            <a:graphicFrameLocks/>
          </p:cNvGraphicFramePr>
          <p:nvPr>
            <p:extLst>
              <p:ext uri="{D42A27DB-BD31-4B8C-83A1-F6EECF244321}">
                <p14:modId xmlns:p14="http://schemas.microsoft.com/office/powerpoint/2010/main" val="1837992337"/>
              </p:ext>
            </p:extLst>
          </p:nvPr>
        </p:nvGraphicFramePr>
        <p:xfrm>
          <a:off x="1179004" y="6465168"/>
          <a:ext cx="4572000"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9572141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2000"/>
            <a:lum/>
          </a:blip>
          <a:srcRect/>
          <a:stretch>
            <a:fillRect l="-9000" r="-9000"/>
          </a:stretch>
        </a:blipFill>
        <a:effectLst/>
      </p:bgPr>
    </p:bg>
    <p:spTree>
      <p:nvGrpSpPr>
        <p:cNvPr id="1" name="">
          <a:extLst>
            <a:ext uri="{FF2B5EF4-FFF2-40B4-BE49-F238E27FC236}">
              <a16:creationId xmlns:a16="http://schemas.microsoft.com/office/drawing/2014/main" id="{0A13FF47-BCBA-9729-534A-5AF159F197C3}"/>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285D770C-479C-0C30-3849-4223029D7DBC}"/>
              </a:ext>
            </a:extLst>
          </p:cNvPr>
          <p:cNvSpPr>
            <a:spLocks noGrp="1"/>
          </p:cNvSpPr>
          <p:nvPr>
            <p:ph type="title"/>
          </p:nvPr>
        </p:nvSpPr>
        <p:spPr>
          <a:xfrm>
            <a:off x="0" y="272480"/>
            <a:ext cx="6858000" cy="864096"/>
          </a:xfrm>
        </p:spPr>
        <p:txBody>
          <a:bodyPr>
            <a:normAutofit/>
          </a:bodyPr>
          <a:lstStyle/>
          <a:p>
            <a:r>
              <a:rPr lang="tr-TR" sz="4100" dirty="0">
                <a:solidFill>
                  <a:srgbClr val="002060"/>
                </a:solidFill>
              </a:rPr>
              <a:t>SERTİFİKALARIMIZ</a:t>
            </a:r>
          </a:p>
        </p:txBody>
      </p:sp>
      <p:sp>
        <p:nvSpPr>
          <p:cNvPr id="6" name="Başlık 1">
            <a:extLst>
              <a:ext uri="{FF2B5EF4-FFF2-40B4-BE49-F238E27FC236}">
                <a16:creationId xmlns:a16="http://schemas.microsoft.com/office/drawing/2014/main" id="{DC35BF2E-15FD-3E66-7402-F56BD89BEC47}"/>
              </a:ext>
            </a:extLst>
          </p:cNvPr>
          <p:cNvSpPr txBox="1">
            <a:spLocks/>
          </p:cNvSpPr>
          <p:nvPr/>
        </p:nvSpPr>
        <p:spPr>
          <a:xfrm>
            <a:off x="0" y="7467426"/>
            <a:ext cx="6858000"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539750" marR="539750">
              <a:lnSpc>
                <a:spcPct val="150000"/>
              </a:lnSpc>
              <a:spcAft>
                <a:spcPts val="800"/>
              </a:spcAft>
            </a:pPr>
            <a:r>
              <a:rPr lang="tr-TR" sz="20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Mavi Bayrak gerekliliklerini </a:t>
            </a:r>
            <a:r>
              <a:rPr lang="tr-TR" sz="2000" b="1" dirty="0">
                <a:solidFill>
                  <a:srgbClr val="002060"/>
                </a:solidFill>
                <a:latin typeface="Calibri" panose="020F0502020204030204" pitchFamily="34" charset="0"/>
                <a:ea typeface="Calibri" panose="020F0502020204030204" pitchFamily="34" charset="0"/>
                <a:cs typeface="Arial" panose="020B0604020202020204" pitchFamily="34" charset="0"/>
              </a:rPr>
              <a:t>2022 yılından itibaren </a:t>
            </a:r>
            <a:r>
              <a:rPr lang="tr-TR" sz="20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yerine getirerek her yıl sertifikamızı güncellemekteyiz.</a:t>
            </a:r>
          </a:p>
        </p:txBody>
      </p:sp>
      <p:pic>
        <p:nvPicPr>
          <p:cNvPr id="8" name="İçerik Yer Tutucusu 7">
            <a:extLst>
              <a:ext uri="{FF2B5EF4-FFF2-40B4-BE49-F238E27FC236}">
                <a16:creationId xmlns:a16="http://schemas.microsoft.com/office/drawing/2014/main" id="{A35C2A9B-ACD9-64D9-4192-C1A38421228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1248" y="1856656"/>
            <a:ext cx="6495504" cy="4608512"/>
          </a:xfrm>
        </p:spPr>
      </p:pic>
    </p:spTree>
    <p:extLst>
      <p:ext uri="{BB962C8B-B14F-4D97-AF65-F5344CB8AC3E}">
        <p14:creationId xmlns:p14="http://schemas.microsoft.com/office/powerpoint/2010/main" val="34760976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6000"/>
            <a:lum/>
          </a:blip>
          <a:srcRect/>
          <a:stretch>
            <a:fillRect l="-9000" r="-9000"/>
          </a:stretch>
        </a:blipFill>
        <a:effectLst/>
      </p:bgPr>
    </p:bg>
    <p:spTree>
      <p:nvGrpSpPr>
        <p:cNvPr id="1" name="">
          <a:extLst>
            <a:ext uri="{FF2B5EF4-FFF2-40B4-BE49-F238E27FC236}">
              <a16:creationId xmlns:a16="http://schemas.microsoft.com/office/drawing/2014/main" id="{7AD62234-DC37-81DC-75F1-9CC520CF1965}"/>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762907AC-DF59-F56E-32C2-869C34DFC912}"/>
              </a:ext>
            </a:extLst>
          </p:cNvPr>
          <p:cNvSpPr>
            <a:spLocks noGrp="1"/>
          </p:cNvSpPr>
          <p:nvPr>
            <p:ph type="title"/>
          </p:nvPr>
        </p:nvSpPr>
        <p:spPr>
          <a:xfrm>
            <a:off x="0" y="272480"/>
            <a:ext cx="6858000" cy="864096"/>
          </a:xfrm>
        </p:spPr>
        <p:txBody>
          <a:bodyPr>
            <a:normAutofit/>
          </a:bodyPr>
          <a:lstStyle/>
          <a:p>
            <a:r>
              <a:rPr lang="tr-TR" sz="4100" dirty="0">
                <a:solidFill>
                  <a:srgbClr val="002060"/>
                </a:solidFill>
              </a:rPr>
              <a:t>SERTİFİKALARIMIZ</a:t>
            </a:r>
          </a:p>
        </p:txBody>
      </p:sp>
      <p:sp>
        <p:nvSpPr>
          <p:cNvPr id="6" name="Başlık 1">
            <a:extLst>
              <a:ext uri="{FF2B5EF4-FFF2-40B4-BE49-F238E27FC236}">
                <a16:creationId xmlns:a16="http://schemas.microsoft.com/office/drawing/2014/main" id="{F7810970-47B6-FD80-E422-2131BD3753D0}"/>
              </a:ext>
            </a:extLst>
          </p:cNvPr>
          <p:cNvSpPr txBox="1">
            <a:spLocks/>
          </p:cNvSpPr>
          <p:nvPr/>
        </p:nvSpPr>
        <p:spPr>
          <a:xfrm>
            <a:off x="0" y="7467426"/>
            <a:ext cx="6858000"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539750" marR="539750">
              <a:lnSpc>
                <a:spcPct val="150000"/>
              </a:lnSpc>
              <a:spcAft>
                <a:spcPts val="800"/>
              </a:spcAft>
            </a:pPr>
            <a:r>
              <a:rPr lang="tr-TR" sz="20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Sıfır Atık Yönetmeliğinin gerekliliklerini 2022 yılından itibaren yerine getirmekteyiz.</a:t>
            </a:r>
          </a:p>
        </p:txBody>
      </p:sp>
      <p:pic>
        <p:nvPicPr>
          <p:cNvPr id="8" name="İçerik Yer Tutucusu 7">
            <a:extLst>
              <a:ext uri="{FF2B5EF4-FFF2-40B4-BE49-F238E27FC236}">
                <a16:creationId xmlns:a16="http://schemas.microsoft.com/office/drawing/2014/main" id="{DF6D154C-0947-DAD8-A3B9-ADE6C9B9D0A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9344" y="2000672"/>
            <a:ext cx="6219312" cy="4398727"/>
          </a:xfrm>
        </p:spPr>
      </p:pic>
    </p:spTree>
    <p:extLst>
      <p:ext uri="{BB962C8B-B14F-4D97-AF65-F5344CB8AC3E}">
        <p14:creationId xmlns:p14="http://schemas.microsoft.com/office/powerpoint/2010/main" val="34429174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2000"/>
            <a:lum/>
          </a:blip>
          <a:srcRect/>
          <a:stretch>
            <a:fillRect l="-9000" r="-9000"/>
          </a:stretch>
        </a:blipFill>
        <a:effectLst/>
      </p:bgPr>
    </p:bg>
    <p:spTree>
      <p:nvGrpSpPr>
        <p:cNvPr id="1" name="">
          <a:extLst>
            <a:ext uri="{FF2B5EF4-FFF2-40B4-BE49-F238E27FC236}">
              <a16:creationId xmlns:a16="http://schemas.microsoft.com/office/drawing/2014/main" id="{481DB9B3-F0FF-0264-8404-FD020377F50B}"/>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1BAF3FCC-7FFE-C241-A86F-4628C0794E6B}"/>
              </a:ext>
            </a:extLst>
          </p:cNvPr>
          <p:cNvSpPr>
            <a:spLocks noGrp="1"/>
          </p:cNvSpPr>
          <p:nvPr>
            <p:ph type="title"/>
          </p:nvPr>
        </p:nvSpPr>
        <p:spPr>
          <a:xfrm>
            <a:off x="0" y="272480"/>
            <a:ext cx="6858000" cy="864096"/>
          </a:xfrm>
        </p:spPr>
        <p:txBody>
          <a:bodyPr>
            <a:normAutofit/>
          </a:bodyPr>
          <a:lstStyle/>
          <a:p>
            <a:r>
              <a:rPr lang="tr-TR" sz="4100" dirty="0">
                <a:solidFill>
                  <a:srgbClr val="002060"/>
                </a:solidFill>
              </a:rPr>
              <a:t>SERTİFİKALARIMIZ</a:t>
            </a:r>
          </a:p>
        </p:txBody>
      </p:sp>
      <p:sp>
        <p:nvSpPr>
          <p:cNvPr id="6" name="Başlık 1">
            <a:extLst>
              <a:ext uri="{FF2B5EF4-FFF2-40B4-BE49-F238E27FC236}">
                <a16:creationId xmlns:a16="http://schemas.microsoft.com/office/drawing/2014/main" id="{F38007B9-B01E-64D5-3144-D0351739F56C}"/>
              </a:ext>
            </a:extLst>
          </p:cNvPr>
          <p:cNvSpPr txBox="1">
            <a:spLocks/>
          </p:cNvSpPr>
          <p:nvPr/>
        </p:nvSpPr>
        <p:spPr>
          <a:xfrm>
            <a:off x="0" y="8606700"/>
            <a:ext cx="6858000"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539750" marR="539750">
              <a:lnSpc>
                <a:spcPct val="150000"/>
              </a:lnSpc>
              <a:spcAft>
                <a:spcPts val="800"/>
              </a:spcAft>
            </a:pPr>
            <a:r>
              <a:rPr lang="tr-TR" sz="20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Sürdürülebilir Turizm 3. Aşama Belgemiz</a:t>
            </a:r>
          </a:p>
        </p:txBody>
      </p:sp>
      <p:pic>
        <p:nvPicPr>
          <p:cNvPr id="12" name="İçerik Yer Tutucusu 11">
            <a:extLst>
              <a:ext uri="{FF2B5EF4-FFF2-40B4-BE49-F238E27FC236}">
                <a16:creationId xmlns:a16="http://schemas.microsoft.com/office/drawing/2014/main" id="{C3B51C1D-FF42-90BD-D6C5-BF089CFB829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86684" y="1203842"/>
            <a:ext cx="5284631" cy="7498315"/>
          </a:xfrm>
        </p:spPr>
      </p:pic>
    </p:spTree>
    <p:extLst>
      <p:ext uri="{BB962C8B-B14F-4D97-AF65-F5344CB8AC3E}">
        <p14:creationId xmlns:p14="http://schemas.microsoft.com/office/powerpoint/2010/main" val="12442397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6000"/>
            <a:lum/>
          </a:blip>
          <a:srcRect/>
          <a:stretch>
            <a:fillRect l="-8000" r="-8000"/>
          </a:stretch>
        </a:blipFill>
        <a:effectLst/>
      </p:bgPr>
    </p:bg>
    <p:spTree>
      <p:nvGrpSpPr>
        <p:cNvPr id="1" name="">
          <a:extLst>
            <a:ext uri="{FF2B5EF4-FFF2-40B4-BE49-F238E27FC236}">
              <a16:creationId xmlns:a16="http://schemas.microsoft.com/office/drawing/2014/main" id="{994793F2-5D5F-D11A-1F3B-BEE2B9C7C85D}"/>
            </a:ext>
          </a:extLst>
        </p:cNvPr>
        <p:cNvGrpSpPr/>
        <p:nvPr/>
      </p:nvGrpSpPr>
      <p:grpSpPr>
        <a:xfrm>
          <a:off x="0" y="0"/>
          <a:ext cx="0" cy="0"/>
          <a:chOff x="0" y="0"/>
          <a:chExt cx="0" cy="0"/>
        </a:xfrm>
      </p:grpSpPr>
      <p:pic>
        <p:nvPicPr>
          <p:cNvPr id="5" name="İçerik Yer Tutucusu 4">
            <a:extLst>
              <a:ext uri="{FF2B5EF4-FFF2-40B4-BE49-F238E27FC236}">
                <a16:creationId xmlns:a16="http://schemas.microsoft.com/office/drawing/2014/main" id="{F43EE60E-9F50-33D7-6FCB-1F05595293F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8326" y="920552"/>
            <a:ext cx="6561348" cy="7775671"/>
          </a:xfrm>
          <a:prstGeom prst="rect">
            <a:avLst/>
          </a:prstGeom>
        </p:spPr>
      </p:pic>
    </p:spTree>
    <p:extLst>
      <p:ext uri="{BB962C8B-B14F-4D97-AF65-F5344CB8AC3E}">
        <p14:creationId xmlns:p14="http://schemas.microsoft.com/office/powerpoint/2010/main" val="33218601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6000"/>
            <a:lum/>
          </a:blip>
          <a:srcRect/>
          <a:stretch>
            <a:fillRect l="-8000" r="-8000"/>
          </a:stretch>
        </a:blipFill>
        <a:effectLst/>
      </p:bgPr>
    </p:bg>
    <p:spTree>
      <p:nvGrpSpPr>
        <p:cNvPr id="1" name="">
          <a:extLst>
            <a:ext uri="{FF2B5EF4-FFF2-40B4-BE49-F238E27FC236}">
              <a16:creationId xmlns:a16="http://schemas.microsoft.com/office/drawing/2014/main" id="{9525C5B6-CAB9-780A-3F95-2534AA88749F}"/>
            </a:ext>
          </a:extLst>
        </p:cNvPr>
        <p:cNvGrpSpPr/>
        <p:nvPr/>
      </p:nvGrpSpPr>
      <p:grpSpPr>
        <a:xfrm>
          <a:off x="0" y="0"/>
          <a:ext cx="0" cy="0"/>
          <a:chOff x="0" y="0"/>
          <a:chExt cx="0" cy="0"/>
        </a:xfrm>
      </p:grpSpPr>
      <p:pic>
        <p:nvPicPr>
          <p:cNvPr id="8" name="İçerik Yer Tutucusu 7">
            <a:extLst>
              <a:ext uri="{FF2B5EF4-FFF2-40B4-BE49-F238E27FC236}">
                <a16:creationId xmlns:a16="http://schemas.microsoft.com/office/drawing/2014/main" id="{6E597F08-5E14-B98A-EB65-31B2BE9CDF6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0630" y="2288704"/>
            <a:ext cx="6656740" cy="4680520"/>
          </a:xfrm>
          <a:prstGeom prst="rect">
            <a:avLst/>
          </a:prstGeom>
        </p:spPr>
      </p:pic>
    </p:spTree>
    <p:extLst>
      <p:ext uri="{BB962C8B-B14F-4D97-AF65-F5344CB8AC3E}">
        <p14:creationId xmlns:p14="http://schemas.microsoft.com/office/powerpoint/2010/main" val="27286527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000"/>
            <a:lum/>
          </a:blip>
          <a:srcRect/>
          <a:stretch>
            <a:fillRect l="-9000" r="-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20562" y="-99646"/>
            <a:ext cx="6858000" cy="864096"/>
          </a:xfrm>
        </p:spPr>
        <p:txBody>
          <a:bodyPr>
            <a:normAutofit/>
          </a:bodyPr>
          <a:lstStyle/>
          <a:p>
            <a:r>
              <a:rPr lang="tr-TR" sz="4100" dirty="0">
                <a:solidFill>
                  <a:srgbClr val="002060"/>
                </a:solidFill>
              </a:rPr>
              <a:t>SOSYAL SORUMLULUK</a:t>
            </a:r>
          </a:p>
        </p:txBody>
      </p:sp>
      <p:sp>
        <p:nvSpPr>
          <p:cNvPr id="3" name="İçerik Yer Tutucusu 2"/>
          <p:cNvSpPr>
            <a:spLocks noGrp="1"/>
          </p:cNvSpPr>
          <p:nvPr>
            <p:ph idx="1"/>
          </p:nvPr>
        </p:nvSpPr>
        <p:spPr>
          <a:xfrm>
            <a:off x="-27410" y="8603205"/>
            <a:ext cx="6741368" cy="819532"/>
          </a:xfrm>
        </p:spPr>
        <p:txBody>
          <a:bodyPr>
            <a:noAutofit/>
          </a:bodyPr>
          <a:lstStyle/>
          <a:p>
            <a:pPr marL="539750" marR="539750" algn="ctr">
              <a:lnSpc>
                <a:spcPct val="150000"/>
              </a:lnSpc>
              <a:spcAft>
                <a:spcPts val="800"/>
              </a:spcAft>
            </a:pPr>
            <a:r>
              <a:rPr lang="tr-TR" sz="18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Türkiye Omurilik Felçlileri Derneğinin Kapak Toplama Projesine 2021 yılından bu yana </a:t>
            </a:r>
            <a:r>
              <a:rPr lang="tr-TR" sz="1800" b="1" dirty="0">
                <a:solidFill>
                  <a:srgbClr val="002060"/>
                </a:solidFill>
                <a:latin typeface="Calibri" panose="020F0502020204030204" pitchFamily="34" charset="0"/>
                <a:ea typeface="Calibri" panose="020F0502020204030204" pitchFamily="34" charset="0"/>
                <a:cs typeface="Arial" panose="020B0604020202020204" pitchFamily="34" charset="0"/>
              </a:rPr>
              <a:t>ekip arkadaşlarımız ve </a:t>
            </a:r>
            <a:r>
              <a:rPr lang="tr-TR" sz="18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misafirlerimizle birlikte destek olmaktayız.</a:t>
            </a:r>
          </a:p>
          <a:p>
            <a:pPr marL="0" indent="0">
              <a:buNone/>
            </a:pPr>
            <a:endParaRPr lang="tr-TR" sz="1600" b="1" dirty="0"/>
          </a:p>
        </p:txBody>
      </p:sp>
      <p:pic>
        <p:nvPicPr>
          <p:cNvPr id="5" name="Resim 4">
            <a:extLst>
              <a:ext uri="{FF2B5EF4-FFF2-40B4-BE49-F238E27FC236}">
                <a16:creationId xmlns:a16="http://schemas.microsoft.com/office/drawing/2014/main" id="{4FEC1150-622C-398D-D2FB-24B450E942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355" y="6124267"/>
            <a:ext cx="2165302" cy="2428780"/>
          </a:xfrm>
          <a:prstGeom prst="rect">
            <a:avLst/>
          </a:prstGeom>
        </p:spPr>
      </p:pic>
      <p:sp>
        <p:nvSpPr>
          <p:cNvPr id="7" name="Metin kutusu 6">
            <a:extLst>
              <a:ext uri="{FF2B5EF4-FFF2-40B4-BE49-F238E27FC236}">
                <a16:creationId xmlns:a16="http://schemas.microsoft.com/office/drawing/2014/main" id="{083738B0-4FD3-B200-4491-E62175A50D0F}"/>
              </a:ext>
            </a:extLst>
          </p:cNvPr>
          <p:cNvSpPr txBox="1"/>
          <p:nvPr/>
        </p:nvSpPr>
        <p:spPr>
          <a:xfrm>
            <a:off x="146323" y="558828"/>
            <a:ext cx="6741367" cy="880369"/>
          </a:xfrm>
          <a:prstGeom prst="rect">
            <a:avLst/>
          </a:prstGeom>
          <a:noFill/>
        </p:spPr>
        <p:txBody>
          <a:bodyPr wrap="square">
            <a:spAutoFit/>
          </a:bodyPr>
          <a:lstStyle/>
          <a:p>
            <a:pPr marL="342900" marR="539750" lvl="0" indent="-342900" algn="ctr">
              <a:lnSpc>
                <a:spcPct val="150000"/>
              </a:lnSpc>
              <a:spcAft>
                <a:spcPts val="800"/>
              </a:spcAft>
              <a:buFont typeface="Symbol" panose="05050102010706020507" pitchFamily="18" charset="2"/>
              <a:buChar char=""/>
            </a:pPr>
            <a:r>
              <a:rPr lang="tr-TR" sz="18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TÜRKİYE OMURİLİK FELÇLİLERİ DERNEĞİNİN KAPAK TOPLAMA PROJESİNE DESTEK </a:t>
            </a:r>
          </a:p>
        </p:txBody>
      </p:sp>
      <p:pic>
        <p:nvPicPr>
          <p:cNvPr id="9" name="Resim 8">
            <a:extLst>
              <a:ext uri="{FF2B5EF4-FFF2-40B4-BE49-F238E27FC236}">
                <a16:creationId xmlns:a16="http://schemas.microsoft.com/office/drawing/2014/main" id="{90659FC8-3A0B-3532-314E-6D42D6F828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06" y="1486732"/>
            <a:ext cx="3240000" cy="4590000"/>
          </a:xfrm>
          <a:prstGeom prst="rect">
            <a:avLst/>
          </a:prstGeom>
        </p:spPr>
      </p:pic>
      <p:pic>
        <p:nvPicPr>
          <p:cNvPr id="8" name="Resim 7">
            <a:extLst>
              <a:ext uri="{FF2B5EF4-FFF2-40B4-BE49-F238E27FC236}">
                <a16:creationId xmlns:a16="http://schemas.microsoft.com/office/drawing/2014/main" id="{26652246-F70A-CC3C-8141-4F9DD71B478F}"/>
              </a:ext>
            </a:extLst>
          </p:cNvPr>
          <p:cNvPicPr>
            <a:picLocks noChangeAspect="1"/>
          </p:cNvPicPr>
          <p:nvPr/>
        </p:nvPicPr>
        <p:blipFill>
          <a:blip r:embed="rId5" cstate="print">
            <a:extLst>
              <a:ext uri="{28A0092B-C50C-407E-A947-70E740481C1C}">
                <a14:useLocalDpi xmlns:a14="http://schemas.microsoft.com/office/drawing/2010/main" val="0"/>
              </a:ext>
            </a:extLst>
          </a:blip>
          <a:srcRect t="14364" b="23831"/>
          <a:stretch>
            <a:fillRect/>
          </a:stretch>
        </p:blipFill>
        <p:spPr>
          <a:xfrm>
            <a:off x="3717032" y="1491607"/>
            <a:ext cx="2996926" cy="4585125"/>
          </a:xfrm>
          <a:prstGeom prst="rect">
            <a:avLst/>
          </a:prstGeom>
        </p:spPr>
      </p:pic>
      <p:pic>
        <p:nvPicPr>
          <p:cNvPr id="11" name="Resim 10">
            <a:extLst>
              <a:ext uri="{FF2B5EF4-FFF2-40B4-BE49-F238E27FC236}">
                <a16:creationId xmlns:a16="http://schemas.microsoft.com/office/drawing/2014/main" id="{685B1C58-FADB-1986-DF92-38F712A3393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32844" y="6150657"/>
            <a:ext cx="2165302" cy="2378622"/>
          </a:xfrm>
          <a:prstGeom prst="rect">
            <a:avLst/>
          </a:prstGeom>
        </p:spPr>
      </p:pic>
      <p:sp>
        <p:nvSpPr>
          <p:cNvPr id="4" name="Oval 3">
            <a:extLst>
              <a:ext uri="{FF2B5EF4-FFF2-40B4-BE49-F238E27FC236}">
                <a16:creationId xmlns:a16="http://schemas.microsoft.com/office/drawing/2014/main" id="{BAD28046-C7BC-816D-F1F2-129E996AA9C7}"/>
              </a:ext>
            </a:extLst>
          </p:cNvPr>
          <p:cNvSpPr/>
          <p:nvPr/>
        </p:nvSpPr>
        <p:spPr>
          <a:xfrm>
            <a:off x="5269456" y="6753200"/>
            <a:ext cx="279296" cy="296000"/>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8782350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97B67341-433A-E73D-5F86-0DBA98D3736A}"/>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A933D728-B576-9834-4B6E-EF76E702A315}"/>
              </a:ext>
            </a:extLst>
          </p:cNvPr>
          <p:cNvSpPr>
            <a:spLocks noGrp="1"/>
          </p:cNvSpPr>
          <p:nvPr>
            <p:ph type="title"/>
          </p:nvPr>
        </p:nvSpPr>
        <p:spPr>
          <a:xfrm>
            <a:off x="20562" y="-99646"/>
            <a:ext cx="6858000" cy="864096"/>
          </a:xfrm>
        </p:spPr>
        <p:txBody>
          <a:bodyPr>
            <a:normAutofit/>
          </a:bodyPr>
          <a:lstStyle/>
          <a:p>
            <a:r>
              <a:rPr lang="tr-TR" sz="4100" dirty="0">
                <a:solidFill>
                  <a:srgbClr val="002060"/>
                </a:solidFill>
              </a:rPr>
              <a:t>SOSYAL SORUMLULUK</a:t>
            </a:r>
          </a:p>
        </p:txBody>
      </p:sp>
      <p:sp>
        <p:nvSpPr>
          <p:cNvPr id="3" name="İçerik Yer Tutucusu 2">
            <a:extLst>
              <a:ext uri="{FF2B5EF4-FFF2-40B4-BE49-F238E27FC236}">
                <a16:creationId xmlns:a16="http://schemas.microsoft.com/office/drawing/2014/main" id="{8FACC004-0CE5-A22C-BDD3-E2D3EE0BB8FF}"/>
              </a:ext>
            </a:extLst>
          </p:cNvPr>
          <p:cNvSpPr>
            <a:spLocks noGrp="1"/>
          </p:cNvSpPr>
          <p:nvPr>
            <p:ph idx="1"/>
          </p:nvPr>
        </p:nvSpPr>
        <p:spPr>
          <a:xfrm>
            <a:off x="-27410" y="8603205"/>
            <a:ext cx="6741368" cy="819532"/>
          </a:xfrm>
        </p:spPr>
        <p:txBody>
          <a:bodyPr>
            <a:noAutofit/>
          </a:bodyPr>
          <a:lstStyle/>
          <a:p>
            <a:pPr marL="539750" marR="539750" algn="ctr">
              <a:lnSpc>
                <a:spcPct val="150000"/>
              </a:lnSpc>
              <a:spcAft>
                <a:spcPts val="800"/>
              </a:spcAft>
            </a:pPr>
            <a:r>
              <a:rPr lang="tr-TR"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Aria </a:t>
            </a:r>
            <a:r>
              <a:rPr lang="tr-TR" sz="2400" b="1" dirty="0" err="1">
                <a:solidFill>
                  <a:srgbClr val="002060"/>
                </a:solidFill>
                <a:effectLst/>
                <a:latin typeface="Calibri" panose="020F0502020204030204" pitchFamily="34" charset="0"/>
                <a:ea typeface="Calibri" panose="020F0502020204030204" pitchFamily="34" charset="0"/>
                <a:cs typeface="Arial" panose="020B0604020202020204" pitchFamily="34" charset="0"/>
              </a:rPr>
              <a:t>Resort</a:t>
            </a:r>
            <a:r>
              <a:rPr lang="tr-TR"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Hotel olarak her yıl fidan bağışı yapmaktayız.</a:t>
            </a:r>
          </a:p>
          <a:p>
            <a:pPr marL="0" indent="0">
              <a:buNone/>
            </a:pPr>
            <a:endParaRPr lang="tr-TR" sz="1600" b="1" dirty="0"/>
          </a:p>
        </p:txBody>
      </p:sp>
      <p:sp>
        <p:nvSpPr>
          <p:cNvPr id="7" name="Metin kutusu 6">
            <a:extLst>
              <a:ext uri="{FF2B5EF4-FFF2-40B4-BE49-F238E27FC236}">
                <a16:creationId xmlns:a16="http://schemas.microsoft.com/office/drawing/2014/main" id="{161FB749-6E74-8528-F0B6-536EFDE8AD38}"/>
              </a:ext>
            </a:extLst>
          </p:cNvPr>
          <p:cNvSpPr txBox="1"/>
          <p:nvPr/>
        </p:nvSpPr>
        <p:spPr>
          <a:xfrm>
            <a:off x="146323" y="558828"/>
            <a:ext cx="6741367" cy="982961"/>
          </a:xfrm>
          <a:prstGeom prst="rect">
            <a:avLst/>
          </a:prstGeom>
          <a:noFill/>
        </p:spPr>
        <p:txBody>
          <a:bodyPr wrap="square">
            <a:spAutoFit/>
          </a:bodyPr>
          <a:lstStyle/>
          <a:p>
            <a:pPr marL="342900" marR="539750" lvl="0" indent="-342900" algn="ctr">
              <a:lnSpc>
                <a:spcPct val="150000"/>
              </a:lnSpc>
              <a:spcAft>
                <a:spcPts val="800"/>
              </a:spcAft>
              <a:buFont typeface="Symbol" panose="05050102010706020507" pitchFamily="18" charset="2"/>
              <a:buChar char=""/>
            </a:pPr>
            <a:endParaRPr lang="tr-TR" sz="18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539750" lvl="0" indent="-342900" algn="ctr">
              <a:lnSpc>
                <a:spcPct val="150000"/>
              </a:lnSpc>
              <a:spcAft>
                <a:spcPts val="800"/>
              </a:spcAft>
              <a:buFont typeface="Symbol" panose="05050102010706020507" pitchFamily="18" charset="2"/>
              <a:buChar char=""/>
            </a:pPr>
            <a:endParaRPr lang="tr-TR" sz="18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Resim 4">
            <a:extLst>
              <a:ext uri="{FF2B5EF4-FFF2-40B4-BE49-F238E27FC236}">
                <a16:creationId xmlns:a16="http://schemas.microsoft.com/office/drawing/2014/main" id="{B35159F5-C428-4062-5244-BE6E27A963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323" y="678157"/>
            <a:ext cx="5504478" cy="7907718"/>
          </a:xfrm>
          <a:prstGeom prst="rect">
            <a:avLst/>
          </a:prstGeom>
        </p:spPr>
      </p:pic>
    </p:spTree>
    <p:extLst>
      <p:ext uri="{BB962C8B-B14F-4D97-AF65-F5344CB8AC3E}">
        <p14:creationId xmlns:p14="http://schemas.microsoft.com/office/powerpoint/2010/main" val="13026270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E8A3DB69-3005-25DD-BE41-20EED47AA7E2}"/>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48DDBCE8-AAD3-408F-C0F8-2788FA42D534}"/>
              </a:ext>
            </a:extLst>
          </p:cNvPr>
          <p:cNvSpPr>
            <a:spLocks noGrp="1"/>
          </p:cNvSpPr>
          <p:nvPr>
            <p:ph type="title"/>
          </p:nvPr>
        </p:nvSpPr>
        <p:spPr>
          <a:xfrm>
            <a:off x="0" y="105080"/>
            <a:ext cx="6858000" cy="864096"/>
          </a:xfrm>
        </p:spPr>
        <p:txBody>
          <a:bodyPr>
            <a:normAutofit/>
          </a:bodyPr>
          <a:lstStyle/>
          <a:p>
            <a:r>
              <a:rPr lang="tr-TR" sz="4100" dirty="0">
                <a:solidFill>
                  <a:srgbClr val="002060"/>
                </a:solidFill>
              </a:rPr>
              <a:t>SOSYAL SORUMLULUK</a:t>
            </a:r>
          </a:p>
        </p:txBody>
      </p:sp>
      <p:sp>
        <p:nvSpPr>
          <p:cNvPr id="7" name="Metin kutusu 6">
            <a:extLst>
              <a:ext uri="{FF2B5EF4-FFF2-40B4-BE49-F238E27FC236}">
                <a16:creationId xmlns:a16="http://schemas.microsoft.com/office/drawing/2014/main" id="{AD740506-9651-36B8-A148-E7936A1B0AF1}"/>
              </a:ext>
            </a:extLst>
          </p:cNvPr>
          <p:cNvSpPr txBox="1"/>
          <p:nvPr/>
        </p:nvSpPr>
        <p:spPr>
          <a:xfrm>
            <a:off x="188640" y="105080"/>
            <a:ext cx="6741367" cy="982961"/>
          </a:xfrm>
          <a:prstGeom prst="rect">
            <a:avLst/>
          </a:prstGeom>
          <a:noFill/>
        </p:spPr>
        <p:txBody>
          <a:bodyPr wrap="square">
            <a:spAutoFit/>
          </a:bodyPr>
          <a:lstStyle/>
          <a:p>
            <a:pPr marL="342900" marR="539750" lvl="0" indent="-342900" algn="ctr">
              <a:lnSpc>
                <a:spcPct val="150000"/>
              </a:lnSpc>
              <a:spcAft>
                <a:spcPts val="800"/>
              </a:spcAft>
              <a:buFont typeface="Symbol" panose="05050102010706020507" pitchFamily="18" charset="2"/>
              <a:buChar char=""/>
            </a:pPr>
            <a:endParaRPr lang="tr-TR" sz="18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539750" lvl="0" indent="-342900" algn="ctr">
              <a:lnSpc>
                <a:spcPct val="150000"/>
              </a:lnSpc>
              <a:spcAft>
                <a:spcPts val="800"/>
              </a:spcAft>
              <a:buFont typeface="Symbol" panose="05050102010706020507" pitchFamily="18" charset="2"/>
              <a:buChar char=""/>
            </a:pPr>
            <a:endParaRPr lang="tr-TR" sz="18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İçerik Yer Tutucusu 7">
            <a:extLst>
              <a:ext uri="{FF2B5EF4-FFF2-40B4-BE49-F238E27FC236}">
                <a16:creationId xmlns:a16="http://schemas.microsoft.com/office/drawing/2014/main" id="{EA7AA9F5-4017-107A-CE25-EB5F42D5D8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17275" b="14431"/>
          <a:stretch>
            <a:fillRect/>
          </a:stretch>
        </p:blipFill>
        <p:spPr>
          <a:xfrm>
            <a:off x="1479713" y="888534"/>
            <a:ext cx="4159220" cy="6158115"/>
          </a:xfrm>
        </p:spPr>
      </p:pic>
      <p:sp>
        <p:nvSpPr>
          <p:cNvPr id="11" name="İçerik Yer Tutucusu 2">
            <a:extLst>
              <a:ext uri="{FF2B5EF4-FFF2-40B4-BE49-F238E27FC236}">
                <a16:creationId xmlns:a16="http://schemas.microsoft.com/office/drawing/2014/main" id="{C41485F6-9A36-97A1-90F7-53451E4B1F63}"/>
              </a:ext>
            </a:extLst>
          </p:cNvPr>
          <p:cNvSpPr txBox="1">
            <a:spLocks/>
          </p:cNvSpPr>
          <p:nvPr/>
        </p:nvSpPr>
        <p:spPr>
          <a:xfrm>
            <a:off x="0" y="7710484"/>
            <a:ext cx="6741368" cy="819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39750" marR="539750" algn="ctr">
              <a:lnSpc>
                <a:spcPct val="150000"/>
              </a:lnSpc>
              <a:spcAft>
                <a:spcPts val="800"/>
              </a:spcAft>
            </a:pPr>
            <a:endParaRPr lang="tr-TR"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0" indent="0">
              <a:buFont typeface="Arial" pitchFamily="34" charset="0"/>
              <a:buNone/>
            </a:pPr>
            <a:endParaRPr lang="tr-TR" sz="1600" b="1" dirty="0"/>
          </a:p>
        </p:txBody>
      </p:sp>
      <p:pic>
        <p:nvPicPr>
          <p:cNvPr id="13" name="Resim 12">
            <a:extLst>
              <a:ext uri="{FF2B5EF4-FFF2-40B4-BE49-F238E27FC236}">
                <a16:creationId xmlns:a16="http://schemas.microsoft.com/office/drawing/2014/main" id="{F303A73F-F6A1-CA9B-2FAD-CD1C33FD66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8640" y="7180738"/>
            <a:ext cx="3240360" cy="2619374"/>
          </a:xfrm>
          <a:prstGeom prst="rect">
            <a:avLst/>
          </a:prstGeom>
        </p:spPr>
      </p:pic>
      <p:pic>
        <p:nvPicPr>
          <p:cNvPr id="15" name="Resim 14">
            <a:extLst>
              <a:ext uri="{FF2B5EF4-FFF2-40B4-BE49-F238E27FC236}">
                <a16:creationId xmlns:a16="http://schemas.microsoft.com/office/drawing/2014/main" id="{61D9F526-0DEE-97DB-ECCC-8A4BCAA8C68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7012" y="7180738"/>
            <a:ext cx="3240360" cy="2618254"/>
          </a:xfrm>
          <a:prstGeom prst="rect">
            <a:avLst/>
          </a:prstGeom>
        </p:spPr>
      </p:pic>
      <p:sp>
        <p:nvSpPr>
          <p:cNvPr id="16" name="Oval 15">
            <a:extLst>
              <a:ext uri="{FF2B5EF4-FFF2-40B4-BE49-F238E27FC236}">
                <a16:creationId xmlns:a16="http://schemas.microsoft.com/office/drawing/2014/main" id="{14ACB68D-56E7-FDC4-11B2-5CDF9B271551}"/>
              </a:ext>
            </a:extLst>
          </p:cNvPr>
          <p:cNvSpPr/>
          <p:nvPr/>
        </p:nvSpPr>
        <p:spPr>
          <a:xfrm>
            <a:off x="1628800" y="2648744"/>
            <a:ext cx="180020"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Oval 16">
            <a:extLst>
              <a:ext uri="{FF2B5EF4-FFF2-40B4-BE49-F238E27FC236}">
                <a16:creationId xmlns:a16="http://schemas.microsoft.com/office/drawing/2014/main" id="{5629B1E4-FD2C-1E26-7D0A-2CA5E0F4AFD4}"/>
              </a:ext>
            </a:extLst>
          </p:cNvPr>
          <p:cNvSpPr/>
          <p:nvPr/>
        </p:nvSpPr>
        <p:spPr>
          <a:xfrm>
            <a:off x="2238333" y="2648744"/>
            <a:ext cx="180020"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Oval 18">
            <a:extLst>
              <a:ext uri="{FF2B5EF4-FFF2-40B4-BE49-F238E27FC236}">
                <a16:creationId xmlns:a16="http://schemas.microsoft.com/office/drawing/2014/main" id="{4844AD6A-E6C3-2511-BBDE-F375785DC39E}"/>
              </a:ext>
            </a:extLst>
          </p:cNvPr>
          <p:cNvSpPr/>
          <p:nvPr/>
        </p:nvSpPr>
        <p:spPr>
          <a:xfrm flipH="1">
            <a:off x="2461933" y="2718528"/>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Oval 19">
            <a:extLst>
              <a:ext uri="{FF2B5EF4-FFF2-40B4-BE49-F238E27FC236}">
                <a16:creationId xmlns:a16="http://schemas.microsoft.com/office/drawing/2014/main" id="{A5444575-3E86-292A-D21E-2E3063F1B8AE}"/>
              </a:ext>
            </a:extLst>
          </p:cNvPr>
          <p:cNvSpPr/>
          <p:nvPr/>
        </p:nvSpPr>
        <p:spPr>
          <a:xfrm flipH="1">
            <a:off x="2723879" y="2651824"/>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1" name="Oval 20">
            <a:extLst>
              <a:ext uri="{FF2B5EF4-FFF2-40B4-BE49-F238E27FC236}">
                <a16:creationId xmlns:a16="http://schemas.microsoft.com/office/drawing/2014/main" id="{4DCE805F-62BF-F3C9-4409-9C284002A52D}"/>
              </a:ext>
            </a:extLst>
          </p:cNvPr>
          <p:cNvSpPr/>
          <p:nvPr/>
        </p:nvSpPr>
        <p:spPr>
          <a:xfrm flipH="1">
            <a:off x="3029405" y="2477108"/>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Oval 21">
            <a:extLst>
              <a:ext uri="{FF2B5EF4-FFF2-40B4-BE49-F238E27FC236}">
                <a16:creationId xmlns:a16="http://schemas.microsoft.com/office/drawing/2014/main" id="{23F84D67-AC90-6EF5-2BBD-3C7CCFDB3E7C}"/>
              </a:ext>
            </a:extLst>
          </p:cNvPr>
          <p:cNvSpPr/>
          <p:nvPr/>
        </p:nvSpPr>
        <p:spPr>
          <a:xfrm flipH="1">
            <a:off x="3008460" y="2855656"/>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3" name="Oval 22">
            <a:extLst>
              <a:ext uri="{FF2B5EF4-FFF2-40B4-BE49-F238E27FC236}">
                <a16:creationId xmlns:a16="http://schemas.microsoft.com/office/drawing/2014/main" id="{201C4DDB-2201-39A9-CFCB-F5F9A81D9411}"/>
              </a:ext>
            </a:extLst>
          </p:cNvPr>
          <p:cNvSpPr/>
          <p:nvPr/>
        </p:nvSpPr>
        <p:spPr>
          <a:xfrm flipH="1">
            <a:off x="3268501" y="2648744"/>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Oval 23">
            <a:extLst>
              <a:ext uri="{FF2B5EF4-FFF2-40B4-BE49-F238E27FC236}">
                <a16:creationId xmlns:a16="http://schemas.microsoft.com/office/drawing/2014/main" id="{CDA3E06A-2DA0-1520-EBC1-FDC79421671B}"/>
              </a:ext>
            </a:extLst>
          </p:cNvPr>
          <p:cNvSpPr/>
          <p:nvPr/>
        </p:nvSpPr>
        <p:spPr>
          <a:xfrm flipH="1">
            <a:off x="3527983" y="2826540"/>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Oval 24">
            <a:extLst>
              <a:ext uri="{FF2B5EF4-FFF2-40B4-BE49-F238E27FC236}">
                <a16:creationId xmlns:a16="http://schemas.microsoft.com/office/drawing/2014/main" id="{5FD45354-CCE1-2EDE-184C-37B6CDA63DBB}"/>
              </a:ext>
            </a:extLst>
          </p:cNvPr>
          <p:cNvSpPr/>
          <p:nvPr/>
        </p:nvSpPr>
        <p:spPr>
          <a:xfrm flipH="1">
            <a:off x="3928193" y="2663405"/>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6" name="Oval 25">
            <a:extLst>
              <a:ext uri="{FF2B5EF4-FFF2-40B4-BE49-F238E27FC236}">
                <a16:creationId xmlns:a16="http://schemas.microsoft.com/office/drawing/2014/main" id="{C3DAE7A8-ECAB-52FE-65F3-7E0F9B96EC63}"/>
              </a:ext>
            </a:extLst>
          </p:cNvPr>
          <p:cNvSpPr/>
          <p:nvPr/>
        </p:nvSpPr>
        <p:spPr>
          <a:xfrm flipH="1">
            <a:off x="3379302" y="2540732"/>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Oval 26">
            <a:extLst>
              <a:ext uri="{FF2B5EF4-FFF2-40B4-BE49-F238E27FC236}">
                <a16:creationId xmlns:a16="http://schemas.microsoft.com/office/drawing/2014/main" id="{5E058F41-825B-B83E-5A4E-687944D779F6}"/>
              </a:ext>
            </a:extLst>
          </p:cNvPr>
          <p:cNvSpPr/>
          <p:nvPr/>
        </p:nvSpPr>
        <p:spPr>
          <a:xfrm flipH="1">
            <a:off x="4334169" y="2610516"/>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8" name="Oval 27">
            <a:extLst>
              <a:ext uri="{FF2B5EF4-FFF2-40B4-BE49-F238E27FC236}">
                <a16:creationId xmlns:a16="http://schemas.microsoft.com/office/drawing/2014/main" id="{6E874AFB-FC85-B861-3E59-2B357A702A49}"/>
              </a:ext>
            </a:extLst>
          </p:cNvPr>
          <p:cNvSpPr/>
          <p:nvPr/>
        </p:nvSpPr>
        <p:spPr>
          <a:xfrm flipH="1">
            <a:off x="4759118" y="2502504"/>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9" name="Oval 28">
            <a:extLst>
              <a:ext uri="{FF2B5EF4-FFF2-40B4-BE49-F238E27FC236}">
                <a16:creationId xmlns:a16="http://schemas.microsoft.com/office/drawing/2014/main" id="{2B87A38C-473D-2B86-374B-8F56208D0FC1}"/>
              </a:ext>
            </a:extLst>
          </p:cNvPr>
          <p:cNvSpPr/>
          <p:nvPr/>
        </p:nvSpPr>
        <p:spPr>
          <a:xfrm flipH="1">
            <a:off x="5067181" y="2672488"/>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Oval 29">
            <a:extLst>
              <a:ext uri="{FF2B5EF4-FFF2-40B4-BE49-F238E27FC236}">
                <a16:creationId xmlns:a16="http://schemas.microsoft.com/office/drawing/2014/main" id="{765A253A-1CF0-577D-FC3B-A9BBE7FEBC36}"/>
              </a:ext>
            </a:extLst>
          </p:cNvPr>
          <p:cNvSpPr/>
          <p:nvPr/>
        </p:nvSpPr>
        <p:spPr>
          <a:xfrm flipH="1">
            <a:off x="4049700" y="8120250"/>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1" name="Oval 30">
            <a:extLst>
              <a:ext uri="{FF2B5EF4-FFF2-40B4-BE49-F238E27FC236}">
                <a16:creationId xmlns:a16="http://schemas.microsoft.com/office/drawing/2014/main" id="{FCF6D66A-089B-33E7-EAD3-A06D8E761FC9}"/>
              </a:ext>
            </a:extLst>
          </p:cNvPr>
          <p:cNvSpPr/>
          <p:nvPr/>
        </p:nvSpPr>
        <p:spPr>
          <a:xfrm flipH="1">
            <a:off x="6021288" y="8120250"/>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Oval 2">
            <a:extLst>
              <a:ext uri="{FF2B5EF4-FFF2-40B4-BE49-F238E27FC236}">
                <a16:creationId xmlns:a16="http://schemas.microsoft.com/office/drawing/2014/main" id="{13366A09-A5FF-9E88-F6D8-7916B9B8B22F}"/>
              </a:ext>
            </a:extLst>
          </p:cNvPr>
          <p:cNvSpPr/>
          <p:nvPr/>
        </p:nvSpPr>
        <p:spPr>
          <a:xfrm flipH="1">
            <a:off x="3588735" y="2648744"/>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Oval 3">
            <a:extLst>
              <a:ext uri="{FF2B5EF4-FFF2-40B4-BE49-F238E27FC236}">
                <a16:creationId xmlns:a16="http://schemas.microsoft.com/office/drawing/2014/main" id="{EB4E8085-9C3E-7D25-9D20-F18D09A8EB8B}"/>
              </a:ext>
            </a:extLst>
          </p:cNvPr>
          <p:cNvSpPr/>
          <p:nvPr/>
        </p:nvSpPr>
        <p:spPr>
          <a:xfrm flipH="1">
            <a:off x="4092414" y="2704372"/>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a:extLst>
              <a:ext uri="{FF2B5EF4-FFF2-40B4-BE49-F238E27FC236}">
                <a16:creationId xmlns:a16="http://schemas.microsoft.com/office/drawing/2014/main" id="{D103A943-51AB-B368-94AA-B653DC4254A9}"/>
              </a:ext>
            </a:extLst>
          </p:cNvPr>
          <p:cNvSpPr/>
          <p:nvPr/>
        </p:nvSpPr>
        <p:spPr>
          <a:xfrm flipH="1">
            <a:off x="2028811" y="2788940"/>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2166125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3EBB3ED2-9CBC-CA44-97E2-19AD1D2E5F91}"/>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20C551A0-45D1-0822-5759-2E33E15F8519}"/>
              </a:ext>
            </a:extLst>
          </p:cNvPr>
          <p:cNvSpPr>
            <a:spLocks noGrp="1"/>
          </p:cNvSpPr>
          <p:nvPr>
            <p:ph type="title"/>
          </p:nvPr>
        </p:nvSpPr>
        <p:spPr>
          <a:xfrm>
            <a:off x="-124223" y="7296"/>
            <a:ext cx="6858000" cy="864096"/>
          </a:xfrm>
        </p:spPr>
        <p:txBody>
          <a:bodyPr>
            <a:normAutofit/>
          </a:bodyPr>
          <a:lstStyle/>
          <a:p>
            <a:r>
              <a:rPr lang="tr-TR" sz="4100" dirty="0">
                <a:solidFill>
                  <a:srgbClr val="002060"/>
                </a:solidFill>
              </a:rPr>
              <a:t>SOSYAL SORUMLULUK</a:t>
            </a:r>
          </a:p>
        </p:txBody>
      </p:sp>
      <p:pic>
        <p:nvPicPr>
          <p:cNvPr id="6" name="İçerik Yer Tutucusu 5">
            <a:extLst>
              <a:ext uri="{FF2B5EF4-FFF2-40B4-BE49-F238E27FC236}">
                <a16:creationId xmlns:a16="http://schemas.microsoft.com/office/drawing/2014/main" id="{07BF416E-243C-AA95-655D-94C80A18FAC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54806" y="871393"/>
            <a:ext cx="5762177" cy="3793576"/>
          </a:xfrm>
        </p:spPr>
      </p:pic>
      <p:sp>
        <p:nvSpPr>
          <p:cNvPr id="7" name="Metin kutusu 6">
            <a:extLst>
              <a:ext uri="{FF2B5EF4-FFF2-40B4-BE49-F238E27FC236}">
                <a16:creationId xmlns:a16="http://schemas.microsoft.com/office/drawing/2014/main" id="{A32FD2C2-F120-B69E-7290-80BCB8F68439}"/>
              </a:ext>
            </a:extLst>
          </p:cNvPr>
          <p:cNvSpPr txBox="1"/>
          <p:nvPr/>
        </p:nvSpPr>
        <p:spPr>
          <a:xfrm>
            <a:off x="-459432" y="-982961"/>
            <a:ext cx="6741367" cy="982961"/>
          </a:xfrm>
          <a:prstGeom prst="rect">
            <a:avLst/>
          </a:prstGeom>
          <a:noFill/>
        </p:spPr>
        <p:txBody>
          <a:bodyPr wrap="square">
            <a:spAutoFit/>
          </a:bodyPr>
          <a:lstStyle/>
          <a:p>
            <a:pPr marL="342900" marR="539750" lvl="0" indent="-342900" algn="ctr">
              <a:lnSpc>
                <a:spcPct val="150000"/>
              </a:lnSpc>
              <a:spcAft>
                <a:spcPts val="800"/>
              </a:spcAft>
              <a:buFont typeface="Symbol" panose="05050102010706020507" pitchFamily="18" charset="2"/>
              <a:buChar char=""/>
            </a:pPr>
            <a:endParaRPr lang="tr-TR" sz="18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539750" lvl="0" indent="-342900" algn="ctr">
              <a:lnSpc>
                <a:spcPct val="150000"/>
              </a:lnSpc>
              <a:spcAft>
                <a:spcPts val="800"/>
              </a:spcAft>
              <a:buFont typeface="Symbol" panose="05050102010706020507" pitchFamily="18" charset="2"/>
              <a:buChar char=""/>
            </a:pPr>
            <a:endParaRPr lang="tr-TR" sz="18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Resim 8">
            <a:extLst>
              <a:ext uri="{FF2B5EF4-FFF2-40B4-BE49-F238E27FC236}">
                <a16:creationId xmlns:a16="http://schemas.microsoft.com/office/drawing/2014/main" id="{DD1E1C41-2C3E-0207-1494-3875248286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806" y="4880992"/>
            <a:ext cx="5762177" cy="4779306"/>
          </a:xfrm>
          <a:prstGeom prst="rect">
            <a:avLst/>
          </a:prstGeom>
        </p:spPr>
      </p:pic>
    </p:spTree>
    <p:extLst>
      <p:ext uri="{BB962C8B-B14F-4D97-AF65-F5344CB8AC3E}">
        <p14:creationId xmlns:p14="http://schemas.microsoft.com/office/powerpoint/2010/main" val="40505476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9000" r="-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272480"/>
            <a:ext cx="6172200" cy="1152128"/>
          </a:xfrm>
        </p:spPr>
        <p:txBody>
          <a:bodyPr>
            <a:normAutofit/>
          </a:bodyPr>
          <a:lstStyle/>
          <a:p>
            <a:r>
              <a:rPr lang="tr-TR" dirty="0">
                <a:solidFill>
                  <a:schemeClr val="tx2">
                    <a:lumMod val="50000"/>
                  </a:schemeClr>
                </a:solidFill>
              </a:rPr>
              <a:t>SOSYAL SORUMLULUK</a:t>
            </a:r>
          </a:p>
        </p:txBody>
      </p:sp>
      <p:sp>
        <p:nvSpPr>
          <p:cNvPr id="3" name="İçerik Yer Tutucusu 2"/>
          <p:cNvSpPr>
            <a:spLocks noGrp="1"/>
          </p:cNvSpPr>
          <p:nvPr>
            <p:ph idx="1"/>
          </p:nvPr>
        </p:nvSpPr>
        <p:spPr>
          <a:xfrm>
            <a:off x="342900" y="1496616"/>
            <a:ext cx="6326460" cy="1152128"/>
          </a:xfrm>
        </p:spPr>
        <p:txBody>
          <a:bodyPr>
            <a:noAutofit/>
          </a:bodyPr>
          <a:lstStyle/>
          <a:p>
            <a:pPr marL="0" indent="0" algn="ctr">
              <a:buNone/>
            </a:pPr>
            <a:r>
              <a:rPr lang="tr-TR" sz="2400" b="1" dirty="0">
                <a:solidFill>
                  <a:schemeClr val="tx2">
                    <a:lumMod val="50000"/>
                  </a:schemeClr>
                </a:solidFill>
              </a:rPr>
              <a:t>Sizler de doğamıza ve tehdit altındaki türlere katkıda bulunmak isterseniz QR kodları okutarak bağış yapabilirsiniz.</a:t>
            </a:r>
          </a:p>
        </p:txBody>
      </p:sp>
      <p:pic>
        <p:nvPicPr>
          <p:cNvPr id="5" name="Resim 4"/>
          <p:cNvPicPr>
            <a:picLocks noChangeAspect="1"/>
          </p:cNvPicPr>
          <p:nvPr/>
        </p:nvPicPr>
        <p:blipFill>
          <a:blip r:embed="rId3"/>
          <a:stretch>
            <a:fillRect/>
          </a:stretch>
        </p:blipFill>
        <p:spPr>
          <a:xfrm>
            <a:off x="3793737" y="6639014"/>
            <a:ext cx="2006829" cy="2678920"/>
          </a:xfrm>
          <a:prstGeom prst="rect">
            <a:avLst/>
          </a:prstGeom>
        </p:spPr>
      </p:pic>
      <p:sp>
        <p:nvSpPr>
          <p:cNvPr id="7" name="İçerik Yer Tutucusu 2"/>
          <p:cNvSpPr txBox="1">
            <a:spLocks/>
          </p:cNvSpPr>
          <p:nvPr/>
        </p:nvSpPr>
        <p:spPr>
          <a:xfrm>
            <a:off x="3212976" y="3224808"/>
            <a:ext cx="3168352" cy="267404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endParaRPr lang="tr-TR" sz="2400" dirty="0"/>
          </a:p>
        </p:txBody>
      </p:sp>
      <p:pic>
        <p:nvPicPr>
          <p:cNvPr id="9" name="Resim 8"/>
          <p:cNvPicPr>
            <a:picLocks noChangeAspect="1"/>
          </p:cNvPicPr>
          <p:nvPr/>
        </p:nvPicPr>
        <p:blipFill>
          <a:blip r:embed="rId4"/>
          <a:stretch>
            <a:fillRect/>
          </a:stretch>
        </p:blipFill>
        <p:spPr>
          <a:xfrm>
            <a:off x="980728" y="6806899"/>
            <a:ext cx="1952625" cy="2343150"/>
          </a:xfrm>
          <a:prstGeom prst="rect">
            <a:avLst/>
          </a:prstGeom>
        </p:spPr>
      </p:pic>
      <p:pic>
        <p:nvPicPr>
          <p:cNvPr id="8" name="Resim 7"/>
          <p:cNvPicPr>
            <a:picLocks noChangeAspect="1"/>
          </p:cNvPicPr>
          <p:nvPr/>
        </p:nvPicPr>
        <p:blipFill>
          <a:blip r:embed="rId5"/>
          <a:stretch>
            <a:fillRect/>
          </a:stretch>
        </p:blipFill>
        <p:spPr>
          <a:xfrm>
            <a:off x="3573016" y="3584848"/>
            <a:ext cx="2440030" cy="1944216"/>
          </a:xfrm>
          <a:prstGeom prst="rect">
            <a:avLst/>
          </a:prstGeom>
        </p:spPr>
      </p:pic>
      <p:pic>
        <p:nvPicPr>
          <p:cNvPr id="10" name="Resim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58414" y="3224808"/>
            <a:ext cx="2006829" cy="2678920"/>
          </a:xfrm>
          <a:prstGeom prst="rect">
            <a:avLst/>
          </a:prstGeom>
        </p:spPr>
      </p:pic>
    </p:spTree>
    <p:extLst>
      <p:ext uri="{BB962C8B-B14F-4D97-AF65-F5344CB8AC3E}">
        <p14:creationId xmlns:p14="http://schemas.microsoft.com/office/powerpoint/2010/main" val="22059754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2000"/>
            <a:lum/>
          </a:blip>
          <a:srcRect/>
          <a:tile tx="0" ty="0" sx="90000" sy="100000" flip="none" algn="tl"/>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342900" y="272480"/>
            <a:ext cx="6172200" cy="792088"/>
          </a:xfrm>
        </p:spPr>
        <p:txBody>
          <a:bodyPr>
            <a:normAutofit/>
          </a:bodyPr>
          <a:lstStyle/>
          <a:p>
            <a:r>
              <a:rPr lang="tr-TR" dirty="0">
                <a:solidFill>
                  <a:schemeClr val="tx2"/>
                </a:solidFill>
              </a:rPr>
              <a:t>DOĞAL YAŞAMA DESTEK</a:t>
            </a:r>
          </a:p>
        </p:txBody>
      </p:sp>
      <p:sp>
        <p:nvSpPr>
          <p:cNvPr id="5" name="İçerik Yer Tutucusu 2"/>
          <p:cNvSpPr>
            <a:spLocks noGrp="1"/>
          </p:cNvSpPr>
          <p:nvPr>
            <p:ph idx="1"/>
          </p:nvPr>
        </p:nvSpPr>
        <p:spPr>
          <a:xfrm>
            <a:off x="116632" y="7041232"/>
            <a:ext cx="6741368" cy="1386707"/>
          </a:xfrm>
        </p:spPr>
        <p:txBody>
          <a:bodyPr>
            <a:noAutofit/>
          </a:bodyPr>
          <a:lstStyle/>
          <a:p>
            <a:pPr marL="539750" marR="539750" algn="ctr">
              <a:lnSpc>
                <a:spcPct val="150000"/>
              </a:lnSpc>
              <a:spcAft>
                <a:spcPts val="800"/>
              </a:spcAft>
            </a:pPr>
            <a:r>
              <a:rPr lang="tr-TR" sz="1800" b="1" dirty="0">
                <a:solidFill>
                  <a:schemeClr val="tx2"/>
                </a:solidFill>
                <a:effectLst/>
                <a:latin typeface="Calibri" panose="020F0502020204030204" pitchFamily="34" charset="0"/>
                <a:ea typeface="Calibri" panose="020F0502020204030204" pitchFamily="34" charset="0"/>
                <a:cs typeface="Arial" panose="020B0604020202020204" pitchFamily="34" charset="0"/>
              </a:rPr>
              <a:t>Sahilimizde yumurtlayan Caretta </a:t>
            </a:r>
            <a:r>
              <a:rPr lang="tr-TR" sz="1800" b="1" dirty="0" err="1">
                <a:solidFill>
                  <a:schemeClr val="tx2"/>
                </a:solidFill>
                <a:effectLst/>
                <a:latin typeface="Calibri" panose="020F0502020204030204" pitchFamily="34" charset="0"/>
                <a:ea typeface="Calibri" panose="020F0502020204030204" pitchFamily="34" charset="0"/>
                <a:cs typeface="Arial" panose="020B0604020202020204" pitchFamily="34" charset="0"/>
              </a:rPr>
              <a:t>carettalar</a:t>
            </a:r>
            <a:r>
              <a:rPr lang="tr-TR" sz="1800" b="1" dirty="0">
                <a:solidFill>
                  <a:schemeClr val="tx2"/>
                </a:solidFill>
                <a:effectLst/>
                <a:latin typeface="Calibri" panose="020F0502020204030204" pitchFamily="34" charset="0"/>
                <a:ea typeface="Calibri" panose="020F0502020204030204" pitchFamily="34" charset="0"/>
                <a:cs typeface="Arial" panose="020B0604020202020204" pitchFamily="34" charset="0"/>
              </a:rPr>
              <a:t> için yuva yerleri kafesle çevrelenmekte ve gereken önlemler alınmaktadır. Konu ile ilgili gerekli uyarılar yapılmaktadır. </a:t>
            </a:r>
            <a:r>
              <a:rPr lang="tr-TR" sz="1800" b="1" dirty="0">
                <a:solidFill>
                  <a:schemeClr val="tx2"/>
                </a:solidFill>
                <a:latin typeface="Calibri" panose="020F0502020204030204" pitchFamily="34" charset="0"/>
                <a:ea typeface="Calibri" panose="020F0502020204030204" pitchFamily="34" charset="0"/>
                <a:cs typeface="Arial" panose="020B0604020202020204" pitchFamily="34" charset="0"/>
              </a:rPr>
              <a:t>Ayrıca köpeklerimiz ve  </a:t>
            </a:r>
            <a:r>
              <a:rPr lang="tr-TR" sz="1800" b="1" dirty="0">
                <a:solidFill>
                  <a:schemeClr val="tx2"/>
                </a:solidFill>
                <a:effectLst/>
                <a:latin typeface="Calibri" panose="020F0502020204030204" pitchFamily="34" charset="0"/>
                <a:ea typeface="Calibri" panose="020F0502020204030204" pitchFamily="34" charset="0"/>
                <a:cs typeface="Arial" panose="020B0604020202020204" pitchFamily="34" charset="0"/>
              </a:rPr>
              <a:t>tesisimize misafir olan kediler için kedi  evlerimiz bulunmaktadır.</a:t>
            </a:r>
          </a:p>
          <a:p>
            <a:pPr marL="539750" marR="539750" algn="ctr">
              <a:lnSpc>
                <a:spcPct val="150000"/>
              </a:lnSpc>
              <a:spcAft>
                <a:spcPts val="800"/>
              </a:spcAft>
            </a:pPr>
            <a:r>
              <a:rPr lang="tr-TR" sz="1800" b="1" dirty="0">
                <a:solidFill>
                  <a:schemeClr val="tx2"/>
                </a:solidFill>
                <a:latin typeface="Calibri" panose="020F0502020204030204" pitchFamily="34" charset="0"/>
                <a:ea typeface="Calibri" panose="020F0502020204030204" pitchFamily="34" charset="0"/>
                <a:cs typeface="Arial" panose="020B0604020202020204" pitchFamily="34" charset="0"/>
              </a:rPr>
              <a:t>Caretta </a:t>
            </a:r>
            <a:r>
              <a:rPr lang="tr-TR" sz="1800" b="1" dirty="0" err="1">
                <a:solidFill>
                  <a:schemeClr val="tx2"/>
                </a:solidFill>
                <a:latin typeface="Calibri" panose="020F0502020204030204" pitchFamily="34" charset="0"/>
                <a:ea typeface="Calibri" panose="020F0502020204030204" pitchFamily="34" charset="0"/>
                <a:cs typeface="Arial" panose="020B0604020202020204" pitchFamily="34" charset="0"/>
              </a:rPr>
              <a:t>caretta</a:t>
            </a:r>
            <a:r>
              <a:rPr lang="tr-TR" sz="1800" b="1" dirty="0">
                <a:solidFill>
                  <a:schemeClr val="tx2"/>
                </a:solidFill>
                <a:latin typeface="Calibri" panose="020F0502020204030204" pitchFamily="34" charset="0"/>
                <a:ea typeface="Calibri" panose="020F0502020204030204" pitchFamily="34" charset="0"/>
                <a:cs typeface="Arial" panose="020B0604020202020204" pitchFamily="34" charset="0"/>
              </a:rPr>
              <a:t> yumurtlama tarihi : 16.06.2025</a:t>
            </a:r>
          </a:p>
          <a:p>
            <a:pPr marL="539750" marR="539750" algn="ctr">
              <a:lnSpc>
                <a:spcPct val="150000"/>
              </a:lnSpc>
              <a:spcAft>
                <a:spcPts val="800"/>
              </a:spcAft>
            </a:pPr>
            <a:endParaRPr lang="tr-TR" sz="1800" b="1" dirty="0">
              <a:solidFill>
                <a:schemeClr val="tx2"/>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539750" marR="539750" algn="ctr">
              <a:lnSpc>
                <a:spcPct val="150000"/>
              </a:lnSpc>
              <a:spcAft>
                <a:spcPts val="800"/>
              </a:spcAft>
            </a:pPr>
            <a:endParaRPr lang="tr-TR" sz="1800" b="1" dirty="0">
              <a:solidFill>
                <a:schemeClr val="tx2"/>
              </a:solidFill>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539750" marR="539750" algn="ctr">
              <a:lnSpc>
                <a:spcPct val="150000"/>
              </a:lnSpc>
              <a:spcAft>
                <a:spcPts val="800"/>
              </a:spcAft>
            </a:pPr>
            <a:endParaRPr lang="tr-TR" sz="1800" b="1" dirty="0">
              <a:solidFill>
                <a:schemeClr val="tx2"/>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539750" marR="539750" algn="ctr">
              <a:lnSpc>
                <a:spcPct val="150000"/>
              </a:lnSpc>
              <a:spcAft>
                <a:spcPts val="800"/>
              </a:spcAft>
            </a:pPr>
            <a:endParaRPr lang="tr-TR" sz="1800" b="1" dirty="0">
              <a:solidFill>
                <a:schemeClr val="tx2"/>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pic>
        <p:nvPicPr>
          <p:cNvPr id="4" name="Resim 3">
            <a:extLst>
              <a:ext uri="{FF2B5EF4-FFF2-40B4-BE49-F238E27FC236}">
                <a16:creationId xmlns:a16="http://schemas.microsoft.com/office/drawing/2014/main" id="{01558A3B-1A64-EF88-43CD-19F17A0D7E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50287" y="3944888"/>
            <a:ext cx="2996952" cy="2952328"/>
          </a:xfrm>
          <a:prstGeom prst="rect">
            <a:avLst/>
          </a:prstGeom>
        </p:spPr>
      </p:pic>
      <p:pic>
        <p:nvPicPr>
          <p:cNvPr id="7" name="Resim 6">
            <a:extLst>
              <a:ext uri="{FF2B5EF4-FFF2-40B4-BE49-F238E27FC236}">
                <a16:creationId xmlns:a16="http://schemas.microsoft.com/office/drawing/2014/main" id="{9188EF2E-4934-5C49-18F7-6A008E6EDC0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8525" y="3944888"/>
            <a:ext cx="2968186" cy="2952328"/>
          </a:xfrm>
          <a:prstGeom prst="rect">
            <a:avLst/>
          </a:prstGeom>
        </p:spPr>
      </p:pic>
      <p:pic>
        <p:nvPicPr>
          <p:cNvPr id="9" name="Resim 8">
            <a:extLst>
              <a:ext uri="{FF2B5EF4-FFF2-40B4-BE49-F238E27FC236}">
                <a16:creationId xmlns:a16="http://schemas.microsoft.com/office/drawing/2014/main" id="{B7D36DE4-9605-61BC-EF9C-2C1A90A3A5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5837" y="1064568"/>
            <a:ext cx="2970874" cy="2736304"/>
          </a:xfrm>
          <a:prstGeom prst="rect">
            <a:avLst/>
          </a:prstGeom>
        </p:spPr>
      </p:pic>
      <p:pic>
        <p:nvPicPr>
          <p:cNvPr id="11" name="Resim 10">
            <a:extLst>
              <a:ext uri="{FF2B5EF4-FFF2-40B4-BE49-F238E27FC236}">
                <a16:creationId xmlns:a16="http://schemas.microsoft.com/office/drawing/2014/main" id="{4AC92377-9BED-8C70-27D4-BA7B0390B0D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22576" y="1064568"/>
            <a:ext cx="3024663" cy="2736304"/>
          </a:xfrm>
          <a:prstGeom prst="rect">
            <a:avLst/>
          </a:prstGeom>
        </p:spPr>
      </p:pic>
    </p:spTree>
    <p:extLst>
      <p:ext uri="{BB962C8B-B14F-4D97-AF65-F5344CB8AC3E}">
        <p14:creationId xmlns:p14="http://schemas.microsoft.com/office/powerpoint/2010/main" val="35264080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a:extLst>
            <a:ext uri="{FF2B5EF4-FFF2-40B4-BE49-F238E27FC236}">
              <a16:creationId xmlns:a16="http://schemas.microsoft.com/office/drawing/2014/main" id="{6CE68AB4-8F31-A055-D335-7BCFBA528C9A}"/>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28DC176D-BE85-1EF2-57B3-5DD700579AAF}"/>
              </a:ext>
            </a:extLst>
          </p:cNvPr>
          <p:cNvSpPr>
            <a:spLocks noGrp="1"/>
          </p:cNvSpPr>
          <p:nvPr>
            <p:ph type="title"/>
          </p:nvPr>
        </p:nvSpPr>
        <p:spPr>
          <a:xfrm>
            <a:off x="342900" y="272480"/>
            <a:ext cx="6172200" cy="792088"/>
          </a:xfrm>
        </p:spPr>
        <p:txBody>
          <a:bodyPr>
            <a:normAutofit/>
          </a:bodyPr>
          <a:lstStyle/>
          <a:p>
            <a:r>
              <a:rPr lang="tr-TR" dirty="0">
                <a:solidFill>
                  <a:schemeClr val="tx2"/>
                </a:solidFill>
              </a:rPr>
              <a:t>DOĞAL YAŞAMA DESTEK</a:t>
            </a:r>
          </a:p>
        </p:txBody>
      </p:sp>
      <p:sp>
        <p:nvSpPr>
          <p:cNvPr id="5" name="İçerik Yer Tutucusu 2">
            <a:extLst>
              <a:ext uri="{FF2B5EF4-FFF2-40B4-BE49-F238E27FC236}">
                <a16:creationId xmlns:a16="http://schemas.microsoft.com/office/drawing/2014/main" id="{0CD39F1D-DF83-EED4-AD77-ABCE91BA0595}"/>
              </a:ext>
            </a:extLst>
          </p:cNvPr>
          <p:cNvSpPr>
            <a:spLocks noGrp="1"/>
          </p:cNvSpPr>
          <p:nvPr>
            <p:ph idx="1"/>
          </p:nvPr>
        </p:nvSpPr>
        <p:spPr>
          <a:xfrm>
            <a:off x="116640" y="6897216"/>
            <a:ext cx="6741368" cy="1386707"/>
          </a:xfrm>
        </p:spPr>
        <p:txBody>
          <a:bodyPr>
            <a:noAutofit/>
          </a:bodyPr>
          <a:lstStyle/>
          <a:p>
            <a:pPr marL="539750" marR="539750" algn="ctr">
              <a:lnSpc>
                <a:spcPct val="150000"/>
              </a:lnSpc>
              <a:spcAft>
                <a:spcPts val="800"/>
              </a:spcAft>
            </a:pPr>
            <a:r>
              <a:rPr lang="tr-TR" sz="2400" b="1" dirty="0">
                <a:solidFill>
                  <a:schemeClr val="tx2"/>
                </a:solidFill>
                <a:effectLst/>
                <a:latin typeface="Calibri" panose="020F0502020204030204" pitchFamily="34" charset="0"/>
                <a:ea typeface="Calibri" panose="020F0502020204030204" pitchFamily="34" charset="0"/>
                <a:cs typeface="Arial" panose="020B0604020202020204" pitchFamily="34" charset="0"/>
              </a:rPr>
              <a:t>Tesisimizde avokado, </a:t>
            </a:r>
            <a:r>
              <a:rPr lang="tr-TR" sz="2400" b="1" dirty="0" err="1">
                <a:solidFill>
                  <a:schemeClr val="tx2"/>
                </a:solidFill>
                <a:effectLst/>
                <a:latin typeface="Calibri" panose="020F0502020204030204" pitchFamily="34" charset="0"/>
                <a:ea typeface="Calibri" panose="020F0502020204030204" pitchFamily="34" charset="0"/>
                <a:cs typeface="Arial" panose="020B0604020202020204" pitchFamily="34" charset="0"/>
              </a:rPr>
              <a:t>guava</a:t>
            </a:r>
            <a:r>
              <a:rPr lang="tr-TR" sz="2400" b="1" dirty="0">
                <a:solidFill>
                  <a:schemeClr val="tx2"/>
                </a:solidFill>
                <a:effectLst/>
                <a:latin typeface="Calibri" panose="020F0502020204030204" pitchFamily="34" charset="0"/>
                <a:ea typeface="Calibri" panose="020F0502020204030204" pitchFamily="34" charset="0"/>
                <a:cs typeface="Arial" panose="020B0604020202020204" pitchFamily="34" charset="0"/>
              </a:rPr>
              <a:t>, portakal, muz, limon vb. birçok meyve ağacı bulunmakta ve büfemizde misafirlerimize ikram edilmektedir.  Ayrıca  tüm bitki türleri hakkında bilgilendirmeler bulunmaktadır.</a:t>
            </a:r>
            <a:endParaRPr lang="tr-TR" sz="2400" b="1" dirty="0">
              <a:solidFill>
                <a:schemeClr val="tx2"/>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539750" marR="539750" algn="ctr">
              <a:lnSpc>
                <a:spcPct val="150000"/>
              </a:lnSpc>
              <a:spcAft>
                <a:spcPts val="800"/>
              </a:spcAft>
            </a:pPr>
            <a:endParaRPr lang="tr-TR" sz="2400" b="1" dirty="0">
              <a:solidFill>
                <a:schemeClr val="tx2"/>
              </a:solidFill>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539750" marR="539750" algn="ctr">
              <a:lnSpc>
                <a:spcPct val="150000"/>
              </a:lnSpc>
              <a:spcAft>
                <a:spcPts val="800"/>
              </a:spcAft>
            </a:pPr>
            <a:endParaRPr lang="tr-TR" sz="2400" b="1" dirty="0">
              <a:solidFill>
                <a:schemeClr val="tx2"/>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539750" marR="539750" algn="ctr">
              <a:lnSpc>
                <a:spcPct val="150000"/>
              </a:lnSpc>
              <a:spcAft>
                <a:spcPts val="800"/>
              </a:spcAft>
            </a:pPr>
            <a:endParaRPr lang="tr-TR" sz="1800" b="1" dirty="0">
              <a:solidFill>
                <a:schemeClr val="tx2"/>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pic>
        <p:nvPicPr>
          <p:cNvPr id="6" name="Resim 5">
            <a:extLst>
              <a:ext uri="{FF2B5EF4-FFF2-40B4-BE49-F238E27FC236}">
                <a16:creationId xmlns:a16="http://schemas.microsoft.com/office/drawing/2014/main" id="{5F0209F4-0A0F-60D9-C7FA-CD51365196E8}"/>
              </a:ext>
            </a:extLst>
          </p:cNvPr>
          <p:cNvPicPr>
            <a:picLocks noChangeAspect="1"/>
          </p:cNvPicPr>
          <p:nvPr/>
        </p:nvPicPr>
        <p:blipFill>
          <a:blip r:embed="rId4" cstate="print">
            <a:extLst>
              <a:ext uri="{28A0092B-C50C-407E-A947-70E740481C1C}">
                <a14:useLocalDpi xmlns:a14="http://schemas.microsoft.com/office/drawing/2010/main" val="0"/>
              </a:ext>
            </a:extLst>
          </a:blip>
          <a:srcRect t="9519" b="24720"/>
          <a:stretch>
            <a:fillRect/>
          </a:stretch>
        </p:blipFill>
        <p:spPr>
          <a:xfrm>
            <a:off x="3786482" y="2072680"/>
            <a:ext cx="2765534" cy="3672408"/>
          </a:xfrm>
          <a:prstGeom prst="rect">
            <a:avLst/>
          </a:prstGeom>
        </p:spPr>
      </p:pic>
      <p:pic>
        <p:nvPicPr>
          <p:cNvPr id="10" name="Resim 9">
            <a:extLst>
              <a:ext uri="{FF2B5EF4-FFF2-40B4-BE49-F238E27FC236}">
                <a16:creationId xmlns:a16="http://schemas.microsoft.com/office/drawing/2014/main" id="{8CE7B778-4F02-65DD-9EA3-3BEEED97AD6D}"/>
              </a:ext>
            </a:extLst>
          </p:cNvPr>
          <p:cNvPicPr>
            <a:picLocks noChangeAspect="1"/>
          </p:cNvPicPr>
          <p:nvPr/>
        </p:nvPicPr>
        <p:blipFill>
          <a:blip r:embed="rId5">
            <a:extLst>
              <a:ext uri="{28A0092B-C50C-407E-A947-70E740481C1C}">
                <a14:useLocalDpi xmlns:a14="http://schemas.microsoft.com/office/drawing/2010/main" val="0"/>
              </a:ext>
            </a:extLst>
          </a:blip>
          <a:srcRect t="10747" b="13654"/>
          <a:stretch>
            <a:fillRect/>
          </a:stretch>
        </p:blipFill>
        <p:spPr>
          <a:xfrm>
            <a:off x="310144" y="1370602"/>
            <a:ext cx="3251121" cy="5328592"/>
          </a:xfrm>
          <a:prstGeom prst="rect">
            <a:avLst/>
          </a:prstGeom>
        </p:spPr>
      </p:pic>
    </p:spTree>
    <p:extLst>
      <p:ext uri="{BB962C8B-B14F-4D97-AF65-F5344CB8AC3E}">
        <p14:creationId xmlns:p14="http://schemas.microsoft.com/office/powerpoint/2010/main" val="38816663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a:extLst>
            <a:ext uri="{FF2B5EF4-FFF2-40B4-BE49-F238E27FC236}">
              <a16:creationId xmlns:a16="http://schemas.microsoft.com/office/drawing/2014/main" id="{7DFC2BC5-B861-C879-5FC4-258D0DF5B56B}"/>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7859FADC-D76D-5C37-2854-D750CA8F3F1D}"/>
              </a:ext>
            </a:extLst>
          </p:cNvPr>
          <p:cNvSpPr>
            <a:spLocks noGrp="1"/>
          </p:cNvSpPr>
          <p:nvPr>
            <p:ph type="title"/>
          </p:nvPr>
        </p:nvSpPr>
        <p:spPr>
          <a:xfrm>
            <a:off x="342900" y="272480"/>
            <a:ext cx="6172200" cy="792088"/>
          </a:xfrm>
        </p:spPr>
        <p:txBody>
          <a:bodyPr>
            <a:normAutofit/>
          </a:bodyPr>
          <a:lstStyle/>
          <a:p>
            <a:r>
              <a:rPr lang="tr-TR" dirty="0">
                <a:solidFill>
                  <a:schemeClr val="tx2"/>
                </a:solidFill>
              </a:rPr>
              <a:t>DOĞAL YAŞAMA DESTEK</a:t>
            </a:r>
          </a:p>
        </p:txBody>
      </p:sp>
      <p:sp>
        <p:nvSpPr>
          <p:cNvPr id="5" name="İçerik Yer Tutucusu 2">
            <a:extLst>
              <a:ext uri="{FF2B5EF4-FFF2-40B4-BE49-F238E27FC236}">
                <a16:creationId xmlns:a16="http://schemas.microsoft.com/office/drawing/2014/main" id="{4D47244D-1267-C195-C17D-1CA031571AD0}"/>
              </a:ext>
            </a:extLst>
          </p:cNvPr>
          <p:cNvSpPr>
            <a:spLocks noGrp="1"/>
          </p:cNvSpPr>
          <p:nvPr>
            <p:ph idx="1"/>
          </p:nvPr>
        </p:nvSpPr>
        <p:spPr>
          <a:xfrm>
            <a:off x="202332" y="6177136"/>
            <a:ext cx="6741368" cy="1386707"/>
          </a:xfrm>
        </p:spPr>
        <p:txBody>
          <a:bodyPr>
            <a:noAutofit/>
          </a:bodyPr>
          <a:lstStyle/>
          <a:p>
            <a:pPr marL="539750" marR="539750" algn="ctr">
              <a:lnSpc>
                <a:spcPct val="150000"/>
              </a:lnSpc>
              <a:spcAft>
                <a:spcPts val="800"/>
              </a:spcAft>
            </a:pPr>
            <a:r>
              <a:rPr lang="tr-TR" sz="2400" b="1" dirty="0">
                <a:solidFill>
                  <a:schemeClr val="tx2"/>
                </a:solidFill>
                <a:effectLst/>
                <a:latin typeface="Calibri" panose="020F0502020204030204" pitchFamily="34" charset="0"/>
                <a:ea typeface="Calibri" panose="020F0502020204030204" pitchFamily="34" charset="0"/>
                <a:cs typeface="Arial" panose="020B0604020202020204" pitchFamily="34" charset="0"/>
              </a:rPr>
              <a:t>Büfede misafirlerimize ikram ettiğimiz zeytinlerimizin bir kısmı zeytin bahçemizdeki</a:t>
            </a:r>
            <a:r>
              <a:rPr lang="tr-TR" sz="2400" b="1" dirty="0">
                <a:solidFill>
                  <a:schemeClr val="tx2"/>
                </a:solidFill>
                <a:latin typeface="Calibri" panose="020F0502020204030204" pitchFamily="34" charset="0"/>
                <a:ea typeface="Calibri" panose="020F0502020204030204" pitchFamily="34" charset="0"/>
                <a:cs typeface="Arial" panose="020B0604020202020204" pitchFamily="34" charset="0"/>
              </a:rPr>
              <a:t> ağaçlardan toplanmakta, kullandığımız zeytinyağlarımız bu zeytinlerden elde edilmektedir.</a:t>
            </a:r>
            <a:endParaRPr lang="tr-TR" sz="2400" b="1" dirty="0">
              <a:solidFill>
                <a:schemeClr val="tx2"/>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539750" marR="539750" algn="ctr">
              <a:lnSpc>
                <a:spcPct val="150000"/>
              </a:lnSpc>
              <a:spcAft>
                <a:spcPts val="800"/>
              </a:spcAft>
            </a:pPr>
            <a:endParaRPr lang="tr-TR" sz="1800" b="1" dirty="0">
              <a:solidFill>
                <a:schemeClr val="tx2"/>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pic>
        <p:nvPicPr>
          <p:cNvPr id="4" name="Resim 3">
            <a:extLst>
              <a:ext uri="{FF2B5EF4-FFF2-40B4-BE49-F238E27FC236}">
                <a16:creationId xmlns:a16="http://schemas.microsoft.com/office/drawing/2014/main" id="{20F81ACC-A98C-310C-7185-0C8A93A6775C}"/>
              </a:ext>
            </a:extLst>
          </p:cNvPr>
          <p:cNvPicPr>
            <a:picLocks noChangeAspect="1"/>
          </p:cNvPicPr>
          <p:nvPr/>
        </p:nvPicPr>
        <p:blipFill>
          <a:blip r:embed="rId4">
            <a:extLst>
              <a:ext uri="{28A0092B-C50C-407E-A947-70E740481C1C}">
                <a14:useLocalDpi xmlns:a14="http://schemas.microsoft.com/office/drawing/2010/main" val="0"/>
              </a:ext>
            </a:extLst>
          </a:blip>
          <a:srcRect t="21208" b="20639"/>
          <a:stretch>
            <a:fillRect/>
          </a:stretch>
        </p:blipFill>
        <p:spPr>
          <a:xfrm>
            <a:off x="3573016" y="1784648"/>
            <a:ext cx="3161637" cy="3986098"/>
          </a:xfrm>
          <a:prstGeom prst="rect">
            <a:avLst/>
          </a:prstGeom>
        </p:spPr>
      </p:pic>
      <p:pic>
        <p:nvPicPr>
          <p:cNvPr id="8" name="Resim 7">
            <a:extLst>
              <a:ext uri="{FF2B5EF4-FFF2-40B4-BE49-F238E27FC236}">
                <a16:creationId xmlns:a16="http://schemas.microsoft.com/office/drawing/2014/main" id="{CA348DD0-6A37-7910-31E9-62DB629304CF}"/>
              </a:ext>
            </a:extLst>
          </p:cNvPr>
          <p:cNvPicPr>
            <a:picLocks noChangeAspect="1"/>
          </p:cNvPicPr>
          <p:nvPr/>
        </p:nvPicPr>
        <p:blipFill>
          <a:blip r:embed="rId5">
            <a:extLst>
              <a:ext uri="{28A0092B-C50C-407E-A947-70E740481C1C}">
                <a14:useLocalDpi xmlns:a14="http://schemas.microsoft.com/office/drawing/2010/main" val="0"/>
              </a:ext>
            </a:extLst>
          </a:blip>
          <a:srcRect t="20197" b="21651"/>
          <a:stretch>
            <a:fillRect/>
          </a:stretch>
        </p:blipFill>
        <p:spPr>
          <a:xfrm>
            <a:off x="238803" y="1784648"/>
            <a:ext cx="3161637" cy="3986098"/>
          </a:xfrm>
          <a:prstGeom prst="rect">
            <a:avLst/>
          </a:prstGeom>
        </p:spPr>
      </p:pic>
    </p:spTree>
    <p:extLst>
      <p:ext uri="{BB962C8B-B14F-4D97-AF65-F5344CB8AC3E}">
        <p14:creationId xmlns:p14="http://schemas.microsoft.com/office/powerpoint/2010/main" val="11361073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l="-46000" r="-46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0" y="272480"/>
            <a:ext cx="6858000" cy="864096"/>
          </a:xfrm>
        </p:spPr>
        <p:txBody>
          <a:bodyPr>
            <a:normAutofit/>
          </a:bodyPr>
          <a:lstStyle/>
          <a:p>
            <a:r>
              <a:rPr lang="tr-TR" sz="4000" dirty="0">
                <a:solidFill>
                  <a:schemeClr val="tx2"/>
                </a:solidFill>
              </a:rPr>
              <a:t>YEREL KÜLTÜRÜ DENEYİMLEME</a:t>
            </a:r>
          </a:p>
        </p:txBody>
      </p:sp>
      <p:sp>
        <p:nvSpPr>
          <p:cNvPr id="3" name="İçerik Yer Tutucusu 2"/>
          <p:cNvSpPr>
            <a:spLocks noGrp="1"/>
          </p:cNvSpPr>
          <p:nvPr>
            <p:ph idx="1"/>
          </p:nvPr>
        </p:nvSpPr>
        <p:spPr>
          <a:xfrm>
            <a:off x="111280" y="4543234"/>
            <a:ext cx="6741368" cy="819532"/>
          </a:xfrm>
        </p:spPr>
        <p:txBody>
          <a:bodyPr>
            <a:noAutofit/>
          </a:bodyPr>
          <a:lstStyle/>
          <a:p>
            <a:pPr marL="0" indent="0" algn="ctr">
              <a:buNone/>
            </a:pPr>
            <a:r>
              <a:rPr lang="tr-TR" sz="2000" b="1" dirty="0">
                <a:solidFill>
                  <a:schemeClr val="tx2"/>
                </a:solidFill>
              </a:rPr>
              <a:t>Ülkemizin ve özellikle Alanya’nın tüm özel lezzetleri büfemizde misafirlerimize sunulmaktadır. </a:t>
            </a:r>
          </a:p>
          <a:p>
            <a:pPr marL="0" indent="0" algn="ctr">
              <a:buNone/>
            </a:pPr>
            <a:r>
              <a:rPr lang="tr-TR" sz="2000" b="1" dirty="0">
                <a:solidFill>
                  <a:schemeClr val="tx2"/>
                </a:solidFill>
              </a:rPr>
              <a:t>Ayrıca otelimizde haftanın bir günü düzenlenen “Türk </a:t>
            </a:r>
            <a:r>
              <a:rPr lang="tr-TR" sz="2000" b="1" dirty="0" err="1">
                <a:solidFill>
                  <a:schemeClr val="tx2"/>
                </a:solidFill>
              </a:rPr>
              <a:t>Gecesi”nde</a:t>
            </a:r>
            <a:r>
              <a:rPr lang="tr-TR" sz="2000" b="1" dirty="0">
                <a:solidFill>
                  <a:schemeClr val="tx2"/>
                </a:solidFill>
              </a:rPr>
              <a:t> Türk Mutfak Kültürü misafirlerimize tanıtılmaktadır. </a:t>
            </a:r>
          </a:p>
        </p:txBody>
      </p:sp>
      <p:pic>
        <p:nvPicPr>
          <p:cNvPr id="5" name="Resim 4">
            <a:extLst>
              <a:ext uri="{FF2B5EF4-FFF2-40B4-BE49-F238E27FC236}">
                <a16:creationId xmlns:a16="http://schemas.microsoft.com/office/drawing/2014/main" id="{71334886-9CD4-5BDA-EC38-5C43E0A12A21}"/>
              </a:ext>
            </a:extLst>
          </p:cNvPr>
          <p:cNvPicPr>
            <a:picLocks noChangeAspect="1"/>
          </p:cNvPicPr>
          <p:nvPr/>
        </p:nvPicPr>
        <p:blipFill>
          <a:blip r:embed="rId3" cstate="print">
            <a:extLst>
              <a:ext uri="{28A0092B-C50C-407E-A947-70E740481C1C}">
                <a14:useLocalDpi xmlns:a14="http://schemas.microsoft.com/office/drawing/2010/main" val="0"/>
              </a:ext>
            </a:extLst>
          </a:blip>
          <a:srcRect b="39763"/>
          <a:stretch>
            <a:fillRect/>
          </a:stretch>
        </p:blipFill>
        <p:spPr>
          <a:xfrm>
            <a:off x="2310200" y="6445320"/>
            <a:ext cx="2237600" cy="2784309"/>
          </a:xfrm>
          <a:prstGeom prst="rect">
            <a:avLst/>
          </a:prstGeom>
        </p:spPr>
      </p:pic>
      <p:pic>
        <p:nvPicPr>
          <p:cNvPr id="7" name="Resim 6">
            <a:extLst>
              <a:ext uri="{FF2B5EF4-FFF2-40B4-BE49-F238E27FC236}">
                <a16:creationId xmlns:a16="http://schemas.microsoft.com/office/drawing/2014/main" id="{797EC174-BBCA-27B3-A91C-5E1D6D04BF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628" y="1325229"/>
            <a:ext cx="3024336" cy="2947579"/>
          </a:xfrm>
          <a:prstGeom prst="rect">
            <a:avLst/>
          </a:prstGeom>
        </p:spPr>
      </p:pic>
      <p:pic>
        <p:nvPicPr>
          <p:cNvPr id="9" name="Resim 8">
            <a:extLst>
              <a:ext uri="{FF2B5EF4-FFF2-40B4-BE49-F238E27FC236}">
                <a16:creationId xmlns:a16="http://schemas.microsoft.com/office/drawing/2014/main" id="{82A7C42F-97E3-ADB3-573F-3072563817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1280" y="6445321"/>
            <a:ext cx="1932280" cy="2784309"/>
          </a:xfrm>
          <a:prstGeom prst="rect">
            <a:avLst/>
          </a:prstGeom>
        </p:spPr>
      </p:pic>
      <p:pic>
        <p:nvPicPr>
          <p:cNvPr id="11" name="Resim 10">
            <a:extLst>
              <a:ext uri="{FF2B5EF4-FFF2-40B4-BE49-F238E27FC236}">
                <a16:creationId xmlns:a16="http://schemas.microsoft.com/office/drawing/2014/main" id="{6DB666B1-D545-8F5E-6E7C-6F1E1BDD80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14440" y="6445320"/>
            <a:ext cx="1932280" cy="2784309"/>
          </a:xfrm>
          <a:prstGeom prst="rect">
            <a:avLst/>
          </a:prstGeom>
        </p:spPr>
      </p:pic>
      <p:pic>
        <p:nvPicPr>
          <p:cNvPr id="13" name="Resim 12">
            <a:extLst>
              <a:ext uri="{FF2B5EF4-FFF2-40B4-BE49-F238E27FC236}">
                <a16:creationId xmlns:a16="http://schemas.microsoft.com/office/drawing/2014/main" id="{D7E2640C-7DA3-5B63-02E8-5F91D4FAC9A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63984" y="1325229"/>
            <a:ext cx="3024336" cy="2947579"/>
          </a:xfrm>
          <a:prstGeom prst="rect">
            <a:avLst/>
          </a:prstGeom>
        </p:spPr>
      </p:pic>
    </p:spTree>
    <p:extLst>
      <p:ext uri="{BB962C8B-B14F-4D97-AF65-F5344CB8AC3E}">
        <p14:creationId xmlns:p14="http://schemas.microsoft.com/office/powerpoint/2010/main" val="152816028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l="-8000" r="-8000"/>
          </a:stretch>
        </a:blipFill>
        <a:effectLst/>
      </p:bgPr>
    </p:bg>
    <p:spTree>
      <p:nvGrpSpPr>
        <p:cNvPr id="1" name="">
          <a:extLst>
            <a:ext uri="{FF2B5EF4-FFF2-40B4-BE49-F238E27FC236}">
              <a16:creationId xmlns:a16="http://schemas.microsoft.com/office/drawing/2014/main" id="{0CC97C53-532E-713D-E11C-F2C458C1FA38}"/>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A181CCC1-8BB1-88B6-829C-CB47AF6280CC}"/>
              </a:ext>
            </a:extLst>
          </p:cNvPr>
          <p:cNvSpPr>
            <a:spLocks noGrp="1"/>
          </p:cNvSpPr>
          <p:nvPr>
            <p:ph type="title"/>
          </p:nvPr>
        </p:nvSpPr>
        <p:spPr>
          <a:xfrm>
            <a:off x="0" y="272480"/>
            <a:ext cx="6858000" cy="864096"/>
          </a:xfrm>
        </p:spPr>
        <p:txBody>
          <a:bodyPr>
            <a:normAutofit/>
          </a:bodyPr>
          <a:lstStyle/>
          <a:p>
            <a:r>
              <a:rPr lang="tr-TR" sz="4100" dirty="0">
                <a:solidFill>
                  <a:schemeClr val="tx2"/>
                </a:solidFill>
              </a:rPr>
              <a:t>EĞİTİMLERİMİZ</a:t>
            </a:r>
          </a:p>
        </p:txBody>
      </p:sp>
      <p:sp>
        <p:nvSpPr>
          <p:cNvPr id="7" name="İçerik Yer Tutucusu 6">
            <a:extLst>
              <a:ext uri="{FF2B5EF4-FFF2-40B4-BE49-F238E27FC236}">
                <a16:creationId xmlns:a16="http://schemas.microsoft.com/office/drawing/2014/main" id="{B5F97F3F-1EE3-33C1-4C4C-8C2A0FC47D4C}"/>
              </a:ext>
            </a:extLst>
          </p:cNvPr>
          <p:cNvSpPr>
            <a:spLocks noGrp="1"/>
          </p:cNvSpPr>
          <p:nvPr>
            <p:ph idx="1"/>
          </p:nvPr>
        </p:nvSpPr>
        <p:spPr>
          <a:xfrm>
            <a:off x="342900" y="1568624"/>
            <a:ext cx="6172200" cy="7488832"/>
          </a:xfrm>
        </p:spPr>
        <p:txBody>
          <a:bodyPr>
            <a:normAutofit fontScale="55000" lnSpcReduction="20000"/>
          </a:bodyPr>
          <a:lstStyle/>
          <a:p>
            <a:pPr marL="0" indent="0" algn="ctr">
              <a:buNone/>
            </a:pPr>
            <a:r>
              <a:rPr lang="tr-TR" sz="3800" b="1" dirty="0">
                <a:solidFill>
                  <a:schemeClr val="accent1">
                    <a:lumMod val="50000"/>
                  </a:schemeClr>
                </a:solidFill>
              </a:rPr>
              <a:t>Personellerimizle beraber gerçekleştirdiğimiz bazı eğitimler;</a:t>
            </a:r>
          </a:p>
          <a:p>
            <a:pPr algn="ctr"/>
            <a:endParaRPr lang="tr-TR" b="1" dirty="0">
              <a:solidFill>
                <a:schemeClr val="accent1">
                  <a:lumMod val="50000"/>
                </a:schemeClr>
              </a:solidFill>
            </a:endParaRPr>
          </a:p>
          <a:p>
            <a:pPr algn="ctr"/>
            <a:endParaRPr lang="tr-TR" b="1" dirty="0">
              <a:solidFill>
                <a:schemeClr val="accent1">
                  <a:lumMod val="50000"/>
                </a:schemeClr>
              </a:solidFill>
            </a:endParaRPr>
          </a:p>
          <a:p>
            <a:pPr>
              <a:spcBef>
                <a:spcPts val="1200"/>
              </a:spcBef>
            </a:pPr>
            <a:r>
              <a:rPr lang="tr-TR" sz="2900" b="1" dirty="0">
                <a:solidFill>
                  <a:schemeClr val="accent1">
                    <a:lumMod val="50000"/>
                  </a:schemeClr>
                </a:solidFill>
              </a:rPr>
              <a:t>SÜRDÜRÜLEBİLİRLİK / ÇEVRE EĞİTİMİ</a:t>
            </a:r>
          </a:p>
          <a:p>
            <a:pPr>
              <a:spcBef>
                <a:spcPts val="1200"/>
              </a:spcBef>
            </a:pPr>
            <a:r>
              <a:rPr lang="tr-TR" sz="2900" b="1" dirty="0">
                <a:solidFill>
                  <a:schemeClr val="accent1">
                    <a:lumMod val="50000"/>
                  </a:schemeClr>
                </a:solidFill>
              </a:rPr>
              <a:t>HİJYEN EĞİTİMİ</a:t>
            </a:r>
          </a:p>
          <a:p>
            <a:pPr>
              <a:spcBef>
                <a:spcPts val="1200"/>
              </a:spcBef>
            </a:pPr>
            <a:r>
              <a:rPr lang="tr-TR" sz="2900" b="1" dirty="0">
                <a:solidFill>
                  <a:schemeClr val="accent1">
                    <a:lumMod val="50000"/>
                  </a:schemeClr>
                </a:solidFill>
              </a:rPr>
              <a:t>İŞ GÜVENLİĞİ ve İŞ SAĞLIĞI EĞİTİMİ</a:t>
            </a:r>
          </a:p>
          <a:p>
            <a:pPr>
              <a:spcBef>
                <a:spcPts val="1200"/>
              </a:spcBef>
            </a:pPr>
            <a:r>
              <a:rPr lang="tr-TR" sz="2900" b="1" dirty="0">
                <a:solidFill>
                  <a:schemeClr val="accent1">
                    <a:lumMod val="50000"/>
                  </a:schemeClr>
                </a:solidFill>
              </a:rPr>
              <a:t>YANGIN EĞİTİMİ ve YANGIN TATBİKATI</a:t>
            </a:r>
          </a:p>
          <a:p>
            <a:pPr>
              <a:spcBef>
                <a:spcPts val="1200"/>
              </a:spcBef>
            </a:pPr>
            <a:r>
              <a:rPr lang="tr-TR" sz="2900" b="1" dirty="0">
                <a:solidFill>
                  <a:schemeClr val="accent1">
                    <a:lumMod val="50000"/>
                  </a:schemeClr>
                </a:solidFill>
              </a:rPr>
              <a:t>KİMYASAL KULLANIMI EĞİTİMİ</a:t>
            </a:r>
          </a:p>
          <a:p>
            <a:pPr>
              <a:spcBef>
                <a:spcPts val="1200"/>
              </a:spcBef>
            </a:pPr>
            <a:r>
              <a:rPr lang="tr-TR" sz="2900" b="1" dirty="0">
                <a:solidFill>
                  <a:schemeClr val="accent1">
                    <a:lumMod val="50000"/>
                  </a:schemeClr>
                </a:solidFill>
              </a:rPr>
              <a:t>YÜKSEKTE ÇALIŞMA EĞİTİMİ</a:t>
            </a:r>
          </a:p>
          <a:p>
            <a:pPr>
              <a:spcBef>
                <a:spcPts val="1200"/>
              </a:spcBef>
            </a:pPr>
            <a:r>
              <a:rPr lang="tr-TR" sz="2900" b="1" dirty="0">
                <a:solidFill>
                  <a:schemeClr val="accent1">
                    <a:lumMod val="50000"/>
                  </a:schemeClr>
                </a:solidFill>
              </a:rPr>
              <a:t>İLKYARDIM EĞİTİMİ</a:t>
            </a:r>
          </a:p>
          <a:p>
            <a:pPr>
              <a:spcBef>
                <a:spcPts val="1200"/>
              </a:spcBef>
            </a:pPr>
            <a:r>
              <a:rPr lang="tr-TR" sz="2900" b="1" dirty="0">
                <a:solidFill>
                  <a:schemeClr val="accent1">
                    <a:lumMod val="50000"/>
                  </a:schemeClr>
                </a:solidFill>
              </a:rPr>
              <a:t>GIDA GÜVENLİĞİ EĞİTİMLERİ</a:t>
            </a:r>
          </a:p>
          <a:p>
            <a:pPr>
              <a:spcBef>
                <a:spcPts val="1200"/>
              </a:spcBef>
            </a:pPr>
            <a:r>
              <a:rPr lang="tr-TR" sz="2900" b="1" dirty="0">
                <a:solidFill>
                  <a:schemeClr val="accent1">
                    <a:lumMod val="50000"/>
                  </a:schemeClr>
                </a:solidFill>
              </a:rPr>
              <a:t>DEZAVANTAJLI GRUPLARLA İLETİŞİM EĞİTİMİ</a:t>
            </a:r>
          </a:p>
          <a:p>
            <a:pPr>
              <a:spcBef>
                <a:spcPts val="1200"/>
              </a:spcBef>
            </a:pPr>
            <a:r>
              <a:rPr lang="tr-TR" sz="2900" b="1" dirty="0">
                <a:solidFill>
                  <a:schemeClr val="accent1">
                    <a:lumMod val="50000"/>
                  </a:schemeClr>
                </a:solidFill>
              </a:rPr>
              <a:t>İSTİSMAR İLE MÜCADELE EĞİTİMİ</a:t>
            </a:r>
          </a:p>
          <a:p>
            <a:pPr>
              <a:spcBef>
                <a:spcPts val="1200"/>
              </a:spcBef>
            </a:pPr>
            <a:r>
              <a:rPr lang="tr-TR" sz="2900" b="1" dirty="0">
                <a:solidFill>
                  <a:schemeClr val="accent1">
                    <a:lumMod val="50000"/>
                  </a:schemeClr>
                </a:solidFill>
              </a:rPr>
              <a:t>AİLE YAŞAM BECERİLERİ, STRESLE BAŞA ÇIKMA EĞİTİMİ</a:t>
            </a:r>
          </a:p>
          <a:p>
            <a:pPr>
              <a:spcBef>
                <a:spcPts val="1200"/>
              </a:spcBef>
            </a:pPr>
            <a:r>
              <a:rPr lang="tr-TR" sz="2900" b="1" dirty="0">
                <a:solidFill>
                  <a:schemeClr val="accent1">
                    <a:lumMod val="50000"/>
                  </a:schemeClr>
                </a:solidFill>
              </a:rPr>
              <a:t>SIFIR ATIK ve ATIK YÖNETİMİ EĞİTİMİ </a:t>
            </a:r>
          </a:p>
          <a:p>
            <a:pPr>
              <a:spcBef>
                <a:spcPts val="1200"/>
              </a:spcBef>
            </a:pPr>
            <a:r>
              <a:rPr lang="tr-TR" sz="2900" b="1" dirty="0">
                <a:solidFill>
                  <a:schemeClr val="accent1">
                    <a:lumMod val="50000"/>
                  </a:schemeClr>
                </a:solidFill>
              </a:rPr>
              <a:t>ENERJİ TASARRUFU EĞİTİMİ</a:t>
            </a:r>
          </a:p>
          <a:p>
            <a:pPr>
              <a:spcBef>
                <a:spcPts val="1200"/>
              </a:spcBef>
            </a:pPr>
            <a:r>
              <a:rPr lang="tr-TR" sz="2900" b="1" dirty="0">
                <a:solidFill>
                  <a:schemeClr val="accent1">
                    <a:lumMod val="50000"/>
                  </a:schemeClr>
                </a:solidFill>
              </a:rPr>
              <a:t>ORYANTASYON EĞİTİMİ</a:t>
            </a:r>
          </a:p>
          <a:p>
            <a:pPr>
              <a:spcBef>
                <a:spcPts val="1200"/>
              </a:spcBef>
            </a:pPr>
            <a:r>
              <a:rPr lang="tr-TR" sz="2900" b="1" dirty="0">
                <a:solidFill>
                  <a:schemeClr val="accent1">
                    <a:lumMod val="50000"/>
                  </a:schemeClr>
                </a:solidFill>
              </a:rPr>
              <a:t>MİSAFİRPERVERLİK EĞİTİMİ</a:t>
            </a:r>
          </a:p>
          <a:p>
            <a:pPr>
              <a:spcBef>
                <a:spcPts val="1200"/>
              </a:spcBef>
            </a:pPr>
            <a:r>
              <a:rPr lang="tr-TR" sz="2900" b="1" dirty="0">
                <a:solidFill>
                  <a:schemeClr val="accent1">
                    <a:lumMod val="50000"/>
                  </a:schemeClr>
                </a:solidFill>
              </a:rPr>
              <a:t>YABANCI DERS (İNGİLİZCE) EĞİTİMİ</a:t>
            </a:r>
          </a:p>
          <a:p>
            <a:pPr>
              <a:spcBef>
                <a:spcPts val="1200"/>
              </a:spcBef>
            </a:pPr>
            <a:r>
              <a:rPr lang="tr-TR" sz="2900" b="1" dirty="0">
                <a:solidFill>
                  <a:schemeClr val="accent1">
                    <a:lumMod val="50000"/>
                  </a:schemeClr>
                </a:solidFill>
              </a:rPr>
              <a:t>İŞBAŞI EĞİTİMLERİ</a:t>
            </a:r>
          </a:p>
          <a:p>
            <a:endParaRPr lang="tr-TR" dirty="0"/>
          </a:p>
        </p:txBody>
      </p:sp>
    </p:spTree>
    <p:extLst>
      <p:ext uri="{BB962C8B-B14F-4D97-AF65-F5344CB8AC3E}">
        <p14:creationId xmlns:p14="http://schemas.microsoft.com/office/powerpoint/2010/main" val="188029041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7000"/>
            <a:lum/>
          </a:blip>
          <a:srcRect/>
          <a:stretch>
            <a:fillRect l="-8000" r="-8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0" y="272480"/>
            <a:ext cx="6858000" cy="864096"/>
          </a:xfrm>
        </p:spPr>
        <p:txBody>
          <a:bodyPr>
            <a:normAutofit/>
          </a:bodyPr>
          <a:lstStyle/>
          <a:p>
            <a:r>
              <a:rPr lang="tr-TR" sz="4100" dirty="0">
                <a:solidFill>
                  <a:schemeClr val="tx2"/>
                </a:solidFill>
              </a:rPr>
              <a:t>EĞİTİMLERİMİZ</a:t>
            </a:r>
          </a:p>
        </p:txBody>
      </p:sp>
      <p:sp>
        <p:nvSpPr>
          <p:cNvPr id="7" name="Metin kutusu 6">
            <a:extLst>
              <a:ext uri="{FF2B5EF4-FFF2-40B4-BE49-F238E27FC236}">
                <a16:creationId xmlns:a16="http://schemas.microsoft.com/office/drawing/2014/main" id="{04B125E1-D3DA-3722-0289-2E67D736A42E}"/>
              </a:ext>
            </a:extLst>
          </p:cNvPr>
          <p:cNvSpPr txBox="1"/>
          <p:nvPr/>
        </p:nvSpPr>
        <p:spPr>
          <a:xfrm>
            <a:off x="1057864" y="5070686"/>
            <a:ext cx="5517608" cy="369332"/>
          </a:xfrm>
          <a:prstGeom prst="rect">
            <a:avLst/>
          </a:prstGeom>
          <a:noFill/>
        </p:spPr>
        <p:txBody>
          <a:bodyPr wrap="square">
            <a:spAutoFit/>
          </a:bodyPr>
          <a:lstStyle/>
          <a:p>
            <a:pPr>
              <a:spcBef>
                <a:spcPts val="1200"/>
              </a:spcBef>
            </a:pPr>
            <a:r>
              <a:rPr lang="tr-TR" sz="1800" b="1" dirty="0">
                <a:solidFill>
                  <a:schemeClr val="accent1">
                    <a:lumMod val="50000"/>
                  </a:schemeClr>
                </a:solidFill>
              </a:rPr>
              <a:t>YANGIN EĞİTİMİ ve YANGIN TATBİKATI</a:t>
            </a:r>
            <a:r>
              <a:rPr lang="tr-TR" b="1" dirty="0">
                <a:solidFill>
                  <a:schemeClr val="accent1">
                    <a:lumMod val="50000"/>
                  </a:schemeClr>
                </a:solidFill>
              </a:rPr>
              <a:t> </a:t>
            </a:r>
            <a:r>
              <a:rPr lang="tr-TR" sz="1800" b="1" dirty="0">
                <a:solidFill>
                  <a:schemeClr val="accent1">
                    <a:lumMod val="50000"/>
                  </a:schemeClr>
                </a:solidFill>
              </a:rPr>
              <a:t>16.04.2025</a:t>
            </a:r>
          </a:p>
        </p:txBody>
      </p:sp>
      <p:sp>
        <p:nvSpPr>
          <p:cNvPr id="9" name="Metin kutusu 8">
            <a:extLst>
              <a:ext uri="{FF2B5EF4-FFF2-40B4-BE49-F238E27FC236}">
                <a16:creationId xmlns:a16="http://schemas.microsoft.com/office/drawing/2014/main" id="{05C95EF6-DBB6-575E-5034-424F00C678F1}"/>
              </a:ext>
            </a:extLst>
          </p:cNvPr>
          <p:cNvSpPr txBox="1"/>
          <p:nvPr/>
        </p:nvSpPr>
        <p:spPr>
          <a:xfrm>
            <a:off x="438712" y="9264188"/>
            <a:ext cx="6136760" cy="369332"/>
          </a:xfrm>
          <a:prstGeom prst="rect">
            <a:avLst/>
          </a:prstGeom>
          <a:noFill/>
        </p:spPr>
        <p:txBody>
          <a:bodyPr wrap="square">
            <a:spAutoFit/>
          </a:bodyPr>
          <a:lstStyle/>
          <a:p>
            <a:pPr algn="ctr">
              <a:spcBef>
                <a:spcPts val="1200"/>
              </a:spcBef>
            </a:pPr>
            <a:r>
              <a:rPr lang="tr-TR" sz="1800" b="1" dirty="0">
                <a:solidFill>
                  <a:schemeClr val="accent1">
                    <a:lumMod val="50000"/>
                  </a:schemeClr>
                </a:solidFill>
              </a:rPr>
              <a:t>İ</a:t>
            </a:r>
            <a:r>
              <a:rPr lang="tr-TR" b="1" dirty="0">
                <a:solidFill>
                  <a:schemeClr val="accent1">
                    <a:lumMod val="50000"/>
                  </a:schemeClr>
                </a:solidFill>
              </a:rPr>
              <a:t>STİSMAR İLE MÜCADELE </a:t>
            </a:r>
            <a:r>
              <a:rPr lang="tr-TR" sz="1800" b="1" dirty="0">
                <a:solidFill>
                  <a:schemeClr val="accent1">
                    <a:lumMod val="50000"/>
                  </a:schemeClr>
                </a:solidFill>
              </a:rPr>
              <a:t>EĞİTİMİ 08.04.2025</a:t>
            </a:r>
          </a:p>
        </p:txBody>
      </p:sp>
      <p:pic>
        <p:nvPicPr>
          <p:cNvPr id="4" name="Resim 3">
            <a:extLst>
              <a:ext uri="{FF2B5EF4-FFF2-40B4-BE49-F238E27FC236}">
                <a16:creationId xmlns:a16="http://schemas.microsoft.com/office/drawing/2014/main" id="{F4141648-DAA7-DFF8-22BC-0ED275D70F3E}"/>
              </a:ext>
            </a:extLst>
          </p:cNvPr>
          <p:cNvPicPr>
            <a:picLocks noChangeAspect="1"/>
          </p:cNvPicPr>
          <p:nvPr/>
        </p:nvPicPr>
        <p:blipFill>
          <a:blip r:embed="rId4">
            <a:extLst>
              <a:ext uri="{28A0092B-C50C-407E-A947-70E740481C1C}">
                <a14:useLocalDpi xmlns:a14="http://schemas.microsoft.com/office/drawing/2010/main" val="0"/>
              </a:ext>
            </a:extLst>
          </a:blip>
          <a:srcRect t="23104" b="22377"/>
          <a:stretch>
            <a:fillRect/>
          </a:stretch>
        </p:blipFill>
        <p:spPr>
          <a:xfrm>
            <a:off x="1845030" y="1269265"/>
            <a:ext cx="3167939" cy="3744416"/>
          </a:xfrm>
          <a:prstGeom prst="rect">
            <a:avLst/>
          </a:prstGeom>
        </p:spPr>
      </p:pic>
      <p:pic>
        <p:nvPicPr>
          <p:cNvPr id="6" name="Resim 5">
            <a:extLst>
              <a:ext uri="{FF2B5EF4-FFF2-40B4-BE49-F238E27FC236}">
                <a16:creationId xmlns:a16="http://schemas.microsoft.com/office/drawing/2014/main" id="{14EF549C-A5ED-2480-061E-1E68D2B2E0A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66224" y="5662174"/>
            <a:ext cx="4481736" cy="3361302"/>
          </a:xfrm>
          <a:prstGeom prst="rect">
            <a:avLst/>
          </a:prstGeom>
        </p:spPr>
      </p:pic>
      <p:sp>
        <p:nvSpPr>
          <p:cNvPr id="8" name="Oval 7">
            <a:extLst>
              <a:ext uri="{FF2B5EF4-FFF2-40B4-BE49-F238E27FC236}">
                <a16:creationId xmlns:a16="http://schemas.microsoft.com/office/drawing/2014/main" id="{99C579F7-18FA-686F-C33E-17A6F3EB9F97}"/>
              </a:ext>
            </a:extLst>
          </p:cNvPr>
          <p:cNvSpPr/>
          <p:nvPr/>
        </p:nvSpPr>
        <p:spPr>
          <a:xfrm flipH="1">
            <a:off x="2492896" y="7689304"/>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3139796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7000"/>
            <a:lum/>
          </a:blip>
          <a:srcRect/>
          <a:stretch>
            <a:fillRect l="-8000" r="-8000"/>
          </a:stretch>
        </a:blipFill>
        <a:effectLst/>
      </p:bgPr>
    </p:bg>
    <p:spTree>
      <p:nvGrpSpPr>
        <p:cNvPr id="1" name="">
          <a:extLst>
            <a:ext uri="{FF2B5EF4-FFF2-40B4-BE49-F238E27FC236}">
              <a16:creationId xmlns:a16="http://schemas.microsoft.com/office/drawing/2014/main" id="{3806E3AE-728A-D7A3-7499-50B32E3CEFBA}"/>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7146A6AC-87E6-1FDC-1FA2-0A6A5B2B559D}"/>
              </a:ext>
            </a:extLst>
          </p:cNvPr>
          <p:cNvSpPr>
            <a:spLocks noGrp="1"/>
          </p:cNvSpPr>
          <p:nvPr>
            <p:ph type="title"/>
          </p:nvPr>
        </p:nvSpPr>
        <p:spPr>
          <a:xfrm>
            <a:off x="0" y="272480"/>
            <a:ext cx="6858000" cy="864096"/>
          </a:xfrm>
        </p:spPr>
        <p:txBody>
          <a:bodyPr>
            <a:normAutofit/>
          </a:bodyPr>
          <a:lstStyle/>
          <a:p>
            <a:r>
              <a:rPr lang="tr-TR" sz="4100" dirty="0">
                <a:solidFill>
                  <a:schemeClr val="tx2"/>
                </a:solidFill>
              </a:rPr>
              <a:t>EĞİTİMLERİMİZ</a:t>
            </a:r>
          </a:p>
        </p:txBody>
      </p:sp>
      <p:sp>
        <p:nvSpPr>
          <p:cNvPr id="3" name="İçerik Yer Tutucusu 2">
            <a:extLst>
              <a:ext uri="{FF2B5EF4-FFF2-40B4-BE49-F238E27FC236}">
                <a16:creationId xmlns:a16="http://schemas.microsoft.com/office/drawing/2014/main" id="{5A58FD00-570F-78FF-F98F-DC5C373AACF3}"/>
              </a:ext>
            </a:extLst>
          </p:cNvPr>
          <p:cNvSpPr txBox="1">
            <a:spLocks/>
          </p:cNvSpPr>
          <p:nvPr/>
        </p:nvSpPr>
        <p:spPr>
          <a:xfrm>
            <a:off x="0" y="4736976"/>
            <a:ext cx="6741368" cy="4320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tr-TR" sz="1600" b="1" dirty="0">
                <a:solidFill>
                  <a:schemeClr val="accent1">
                    <a:lumMod val="50000"/>
                  </a:schemeClr>
                </a:solidFill>
              </a:rPr>
              <a:t>TEHLİKELİ MADDE GÜVENLİĞİ EĞİTİMİ </a:t>
            </a:r>
            <a:r>
              <a:rPr lang="tr-TR" sz="1600" b="1" dirty="0">
                <a:solidFill>
                  <a:schemeClr val="tx2"/>
                </a:solidFill>
              </a:rPr>
              <a:t>02.07.2025</a:t>
            </a:r>
          </a:p>
        </p:txBody>
      </p:sp>
      <p:sp>
        <p:nvSpPr>
          <p:cNvPr id="6" name="İçerik Yer Tutucusu 2">
            <a:extLst>
              <a:ext uri="{FF2B5EF4-FFF2-40B4-BE49-F238E27FC236}">
                <a16:creationId xmlns:a16="http://schemas.microsoft.com/office/drawing/2014/main" id="{CBAC5132-CABE-D103-DD16-7FF5058EA259}"/>
              </a:ext>
            </a:extLst>
          </p:cNvPr>
          <p:cNvSpPr txBox="1">
            <a:spLocks/>
          </p:cNvSpPr>
          <p:nvPr/>
        </p:nvSpPr>
        <p:spPr>
          <a:xfrm>
            <a:off x="116632" y="9399773"/>
            <a:ext cx="6741368" cy="133635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tr-TR" sz="1600" b="1" dirty="0">
                <a:solidFill>
                  <a:schemeClr val="accent1">
                    <a:lumMod val="50000"/>
                  </a:schemeClr>
                </a:solidFill>
              </a:rPr>
              <a:t>SIFIR ATIK ve ATIK YÖNETİMİ EĞİTİMİ 05.04.2025</a:t>
            </a:r>
          </a:p>
          <a:p>
            <a:pPr marL="0" indent="0" algn="ctr">
              <a:buNone/>
            </a:pPr>
            <a:r>
              <a:rPr lang="tr-TR" sz="1600" b="1" dirty="0">
                <a:solidFill>
                  <a:schemeClr val="accent1">
                    <a:lumMod val="50000"/>
                  </a:schemeClr>
                </a:solidFill>
                <a:highlight>
                  <a:srgbClr val="FFFF00"/>
                </a:highlight>
              </a:rPr>
              <a:t> </a:t>
            </a:r>
          </a:p>
          <a:p>
            <a:pPr marL="0" indent="0" algn="ctr">
              <a:buFont typeface="Arial" pitchFamily="34" charset="0"/>
              <a:buNone/>
            </a:pPr>
            <a:endParaRPr lang="tr-TR" sz="1600" b="1" dirty="0">
              <a:solidFill>
                <a:schemeClr val="tx2"/>
              </a:solidFill>
            </a:endParaRPr>
          </a:p>
        </p:txBody>
      </p:sp>
      <p:pic>
        <p:nvPicPr>
          <p:cNvPr id="5" name="Resim 4">
            <a:extLst>
              <a:ext uri="{FF2B5EF4-FFF2-40B4-BE49-F238E27FC236}">
                <a16:creationId xmlns:a16="http://schemas.microsoft.com/office/drawing/2014/main" id="{99E3C922-32B7-4F04-B94F-F3DB62EA2F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836" y="5529064"/>
            <a:ext cx="3068960" cy="3731907"/>
          </a:xfrm>
          <a:prstGeom prst="rect">
            <a:avLst/>
          </a:prstGeom>
        </p:spPr>
      </p:pic>
      <p:pic>
        <p:nvPicPr>
          <p:cNvPr id="8" name="Resim 7">
            <a:extLst>
              <a:ext uri="{FF2B5EF4-FFF2-40B4-BE49-F238E27FC236}">
                <a16:creationId xmlns:a16="http://schemas.microsoft.com/office/drawing/2014/main" id="{D581C9CE-C38A-FB6B-FE4A-70D101F262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588" y="1021801"/>
            <a:ext cx="3068960" cy="3576373"/>
          </a:xfrm>
          <a:prstGeom prst="rect">
            <a:avLst/>
          </a:prstGeom>
        </p:spPr>
      </p:pic>
      <p:sp>
        <p:nvSpPr>
          <p:cNvPr id="10" name="Oval 9">
            <a:extLst>
              <a:ext uri="{FF2B5EF4-FFF2-40B4-BE49-F238E27FC236}">
                <a16:creationId xmlns:a16="http://schemas.microsoft.com/office/drawing/2014/main" id="{420DA8D5-882B-67F7-88BC-ECD3DAF7CF99}"/>
              </a:ext>
            </a:extLst>
          </p:cNvPr>
          <p:cNvSpPr/>
          <p:nvPr/>
        </p:nvSpPr>
        <p:spPr>
          <a:xfrm flipH="1">
            <a:off x="2780928" y="3244041"/>
            <a:ext cx="324037" cy="339297"/>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Oval 10">
            <a:extLst>
              <a:ext uri="{FF2B5EF4-FFF2-40B4-BE49-F238E27FC236}">
                <a16:creationId xmlns:a16="http://schemas.microsoft.com/office/drawing/2014/main" id="{85E8A986-4704-5C00-0869-8B93C17DEA40}"/>
              </a:ext>
            </a:extLst>
          </p:cNvPr>
          <p:cNvSpPr/>
          <p:nvPr/>
        </p:nvSpPr>
        <p:spPr>
          <a:xfrm flipH="1">
            <a:off x="2295438" y="2927914"/>
            <a:ext cx="180021" cy="216024"/>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Oval 11">
            <a:extLst>
              <a:ext uri="{FF2B5EF4-FFF2-40B4-BE49-F238E27FC236}">
                <a16:creationId xmlns:a16="http://schemas.microsoft.com/office/drawing/2014/main" id="{2E4AC57F-996E-10E7-D62E-88C0444986D4}"/>
              </a:ext>
            </a:extLst>
          </p:cNvPr>
          <p:cNvSpPr/>
          <p:nvPr/>
        </p:nvSpPr>
        <p:spPr>
          <a:xfrm flipH="1">
            <a:off x="4221087" y="6676588"/>
            <a:ext cx="504056" cy="580667"/>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Oval 12">
            <a:extLst>
              <a:ext uri="{FF2B5EF4-FFF2-40B4-BE49-F238E27FC236}">
                <a16:creationId xmlns:a16="http://schemas.microsoft.com/office/drawing/2014/main" id="{553C48CE-6316-5021-C8F5-437EC83D1FC7}"/>
              </a:ext>
            </a:extLst>
          </p:cNvPr>
          <p:cNvSpPr/>
          <p:nvPr/>
        </p:nvSpPr>
        <p:spPr>
          <a:xfrm flipH="1">
            <a:off x="3190664" y="2720750"/>
            <a:ext cx="180020" cy="216025"/>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3270090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7000"/>
            <a:lum/>
          </a:blip>
          <a:srcRect/>
          <a:stretch>
            <a:fillRect l="-9000" r="-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0" y="272480"/>
            <a:ext cx="6858000" cy="864096"/>
          </a:xfrm>
        </p:spPr>
        <p:txBody>
          <a:bodyPr>
            <a:normAutofit/>
          </a:bodyPr>
          <a:lstStyle/>
          <a:p>
            <a:r>
              <a:rPr lang="tr-TR" sz="4100" dirty="0">
                <a:solidFill>
                  <a:schemeClr val="tx2"/>
                </a:solidFill>
              </a:rPr>
              <a:t>MİNİ CLUB AKTİVİTELERİMİZ</a:t>
            </a:r>
          </a:p>
        </p:txBody>
      </p:sp>
      <p:sp>
        <p:nvSpPr>
          <p:cNvPr id="13" name="İçerik Yer Tutucusu 2">
            <a:extLst>
              <a:ext uri="{FF2B5EF4-FFF2-40B4-BE49-F238E27FC236}">
                <a16:creationId xmlns:a16="http://schemas.microsoft.com/office/drawing/2014/main" id="{D22880A8-64C1-1079-9900-54F763B6B0D1}"/>
              </a:ext>
            </a:extLst>
          </p:cNvPr>
          <p:cNvSpPr txBox="1">
            <a:spLocks/>
          </p:cNvSpPr>
          <p:nvPr/>
        </p:nvSpPr>
        <p:spPr>
          <a:xfrm>
            <a:off x="110528" y="6053368"/>
            <a:ext cx="2860152" cy="32968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50000"/>
              </a:lnSpc>
              <a:buFont typeface="Arial" pitchFamily="34" charset="0"/>
              <a:buNone/>
            </a:pPr>
            <a:r>
              <a:rPr lang="tr-TR" sz="1800" b="1" dirty="0"/>
              <a:t>Minik misafirlerimize çevre bilincini geliştirmek için çevre ve denizlerin önemi anlatılıp ilgili etkinlikler yapılmaktadır. Ayrıca minik misafirlerimizin yaptıkları resimler otelimizin toplantı salonunda sergilenmektedir. </a:t>
            </a:r>
          </a:p>
        </p:txBody>
      </p:sp>
      <p:pic>
        <p:nvPicPr>
          <p:cNvPr id="4" name="Resim 3">
            <a:extLst>
              <a:ext uri="{FF2B5EF4-FFF2-40B4-BE49-F238E27FC236}">
                <a16:creationId xmlns:a16="http://schemas.microsoft.com/office/drawing/2014/main" id="{154EDD6D-5BEC-8933-AAB2-F41B3DC3EA0A}"/>
              </a:ext>
            </a:extLst>
          </p:cNvPr>
          <p:cNvPicPr>
            <a:picLocks noChangeAspect="1"/>
          </p:cNvPicPr>
          <p:nvPr/>
        </p:nvPicPr>
        <p:blipFill>
          <a:blip r:embed="rId3" cstate="print">
            <a:extLst>
              <a:ext uri="{28A0092B-C50C-407E-A947-70E740481C1C}">
                <a14:useLocalDpi xmlns:a14="http://schemas.microsoft.com/office/drawing/2010/main" val="0"/>
              </a:ext>
            </a:extLst>
          </a:blip>
          <a:srcRect t="18465" b="12333"/>
          <a:stretch>
            <a:fillRect/>
          </a:stretch>
        </p:blipFill>
        <p:spPr>
          <a:xfrm>
            <a:off x="2996952" y="6105128"/>
            <a:ext cx="3573016" cy="3296816"/>
          </a:xfrm>
          <a:prstGeom prst="rect">
            <a:avLst/>
          </a:prstGeom>
        </p:spPr>
      </p:pic>
      <p:pic>
        <p:nvPicPr>
          <p:cNvPr id="6" name="Resim 5">
            <a:extLst>
              <a:ext uri="{FF2B5EF4-FFF2-40B4-BE49-F238E27FC236}">
                <a16:creationId xmlns:a16="http://schemas.microsoft.com/office/drawing/2014/main" id="{CCCBBC15-F0E0-DEBA-9058-D384003CF7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2656" y="1352600"/>
            <a:ext cx="6237312" cy="4448944"/>
          </a:xfrm>
          <a:prstGeom prst="rect">
            <a:avLst/>
          </a:prstGeom>
        </p:spPr>
      </p:pic>
      <p:sp>
        <p:nvSpPr>
          <p:cNvPr id="3" name="Oval 2">
            <a:extLst>
              <a:ext uri="{FF2B5EF4-FFF2-40B4-BE49-F238E27FC236}">
                <a16:creationId xmlns:a16="http://schemas.microsoft.com/office/drawing/2014/main" id="{B7CE7C31-7AA2-CE5B-5CFC-32D98AA90048}"/>
              </a:ext>
            </a:extLst>
          </p:cNvPr>
          <p:cNvSpPr/>
          <p:nvPr/>
        </p:nvSpPr>
        <p:spPr>
          <a:xfrm flipH="1">
            <a:off x="2060848" y="1568624"/>
            <a:ext cx="765816" cy="576064"/>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a:extLst>
              <a:ext uri="{FF2B5EF4-FFF2-40B4-BE49-F238E27FC236}">
                <a16:creationId xmlns:a16="http://schemas.microsoft.com/office/drawing/2014/main" id="{1217C30A-2F93-564B-FE96-91709CDD7182}"/>
              </a:ext>
            </a:extLst>
          </p:cNvPr>
          <p:cNvSpPr/>
          <p:nvPr/>
        </p:nvSpPr>
        <p:spPr>
          <a:xfrm flipH="1">
            <a:off x="5301208" y="1712640"/>
            <a:ext cx="765816" cy="576064"/>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Oval 6">
            <a:extLst>
              <a:ext uri="{FF2B5EF4-FFF2-40B4-BE49-F238E27FC236}">
                <a16:creationId xmlns:a16="http://schemas.microsoft.com/office/drawing/2014/main" id="{86812E40-AB51-A5CB-A9E8-59DC5DD9FF6D}"/>
              </a:ext>
            </a:extLst>
          </p:cNvPr>
          <p:cNvSpPr/>
          <p:nvPr/>
        </p:nvSpPr>
        <p:spPr>
          <a:xfrm flipH="1">
            <a:off x="3789040" y="3332820"/>
            <a:ext cx="765816" cy="576064"/>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Oval 7">
            <a:extLst>
              <a:ext uri="{FF2B5EF4-FFF2-40B4-BE49-F238E27FC236}">
                <a16:creationId xmlns:a16="http://schemas.microsoft.com/office/drawing/2014/main" id="{0212DD16-7DBB-3F24-F1BC-06917BA4E85D}"/>
              </a:ext>
            </a:extLst>
          </p:cNvPr>
          <p:cNvSpPr/>
          <p:nvPr/>
        </p:nvSpPr>
        <p:spPr>
          <a:xfrm flipH="1">
            <a:off x="1916832" y="4232920"/>
            <a:ext cx="765816" cy="576064"/>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Oval 8">
            <a:extLst>
              <a:ext uri="{FF2B5EF4-FFF2-40B4-BE49-F238E27FC236}">
                <a16:creationId xmlns:a16="http://schemas.microsoft.com/office/drawing/2014/main" id="{3750078F-1049-CC8D-2E06-483DB48116F9}"/>
              </a:ext>
            </a:extLst>
          </p:cNvPr>
          <p:cNvSpPr/>
          <p:nvPr/>
        </p:nvSpPr>
        <p:spPr>
          <a:xfrm flipH="1">
            <a:off x="4366968" y="4520952"/>
            <a:ext cx="909832" cy="576064"/>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4609246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7000"/>
            <a:lum/>
          </a:blip>
          <a:srcRect/>
          <a:stretch>
            <a:fillRect l="-9000" r="-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0" y="272480"/>
            <a:ext cx="6858000" cy="864096"/>
          </a:xfrm>
        </p:spPr>
        <p:txBody>
          <a:bodyPr>
            <a:normAutofit/>
          </a:bodyPr>
          <a:lstStyle/>
          <a:p>
            <a:r>
              <a:rPr lang="tr-TR" sz="4100" dirty="0">
                <a:solidFill>
                  <a:schemeClr val="tx2"/>
                </a:solidFill>
              </a:rPr>
              <a:t>SOSYAL YARDIMLARIMIZ</a:t>
            </a:r>
          </a:p>
        </p:txBody>
      </p:sp>
      <p:sp>
        <p:nvSpPr>
          <p:cNvPr id="8" name="İçerik Yer Tutucusu 2">
            <a:extLst>
              <a:ext uri="{FF2B5EF4-FFF2-40B4-BE49-F238E27FC236}">
                <a16:creationId xmlns:a16="http://schemas.microsoft.com/office/drawing/2014/main" id="{88F61EE3-88C4-58DA-C4D7-9AC1375AAFDE}"/>
              </a:ext>
            </a:extLst>
          </p:cNvPr>
          <p:cNvSpPr txBox="1">
            <a:spLocks/>
          </p:cNvSpPr>
          <p:nvPr/>
        </p:nvSpPr>
        <p:spPr>
          <a:xfrm>
            <a:off x="116632" y="1280592"/>
            <a:ext cx="6741368" cy="138670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1800" b="1" dirty="0">
                <a:solidFill>
                  <a:schemeClr val="tx2"/>
                </a:solidFill>
              </a:rPr>
              <a:t>Aria </a:t>
            </a:r>
            <a:r>
              <a:rPr lang="tr-TR" sz="1800" b="1" dirty="0" err="1">
                <a:solidFill>
                  <a:schemeClr val="tx2"/>
                </a:solidFill>
              </a:rPr>
              <a:t>Resort</a:t>
            </a:r>
            <a:r>
              <a:rPr lang="tr-TR" sz="1800" b="1" dirty="0">
                <a:solidFill>
                  <a:schemeClr val="tx2"/>
                </a:solidFill>
              </a:rPr>
              <a:t> Hotel olarak kadın girişimcilere destek oluyoruz. Kadın Girişimcilerin yapmış olduğu ürünler otelimizin lobi alanında sergilenmekte, ürünler satılarak tüm gelirleri kendilerine iletilmektedir.</a:t>
            </a:r>
          </a:p>
          <a:p>
            <a:pPr marL="0" indent="0" algn="ctr">
              <a:buFont typeface="Arial" pitchFamily="34" charset="0"/>
              <a:buNone/>
            </a:pPr>
            <a:r>
              <a:rPr lang="tr-TR" sz="1800" b="1" dirty="0">
                <a:solidFill>
                  <a:schemeClr val="tx2"/>
                </a:solidFill>
              </a:rPr>
              <a:t>Alanya’ya özgü Işıklı kabak ve Alanya görselleri ile süslenmiş hediyelikler de yine aynı alanda sergilenmektedir.</a:t>
            </a:r>
          </a:p>
          <a:p>
            <a:pPr marL="0" indent="0" algn="ctr">
              <a:buFont typeface="Arial" pitchFamily="34" charset="0"/>
              <a:buNone/>
            </a:pPr>
            <a:endParaRPr lang="tr-TR" sz="1800" b="1" dirty="0">
              <a:solidFill>
                <a:schemeClr val="tx2"/>
              </a:solidFill>
            </a:endParaRPr>
          </a:p>
        </p:txBody>
      </p:sp>
      <p:pic>
        <p:nvPicPr>
          <p:cNvPr id="6" name="Resim 5">
            <a:extLst>
              <a:ext uri="{FF2B5EF4-FFF2-40B4-BE49-F238E27FC236}">
                <a16:creationId xmlns:a16="http://schemas.microsoft.com/office/drawing/2014/main" id="{1AACAA9A-6E8A-C08F-9C77-549C064E841C}"/>
              </a:ext>
            </a:extLst>
          </p:cNvPr>
          <p:cNvPicPr>
            <a:picLocks noChangeAspect="1"/>
          </p:cNvPicPr>
          <p:nvPr/>
        </p:nvPicPr>
        <p:blipFill>
          <a:blip r:embed="rId3">
            <a:extLst>
              <a:ext uri="{28A0092B-C50C-407E-A947-70E740481C1C}">
                <a14:useLocalDpi xmlns:a14="http://schemas.microsoft.com/office/drawing/2010/main" val="0"/>
              </a:ext>
            </a:extLst>
          </a:blip>
          <a:srcRect t="18016" b="10020"/>
          <a:stretch>
            <a:fillRect/>
          </a:stretch>
        </p:blipFill>
        <p:spPr>
          <a:xfrm>
            <a:off x="404750" y="3727686"/>
            <a:ext cx="3312368" cy="5167967"/>
          </a:xfrm>
          <a:prstGeom prst="rect">
            <a:avLst/>
          </a:prstGeom>
        </p:spPr>
      </p:pic>
      <p:pic>
        <p:nvPicPr>
          <p:cNvPr id="9" name="Resim 8">
            <a:extLst>
              <a:ext uri="{FF2B5EF4-FFF2-40B4-BE49-F238E27FC236}">
                <a16:creationId xmlns:a16="http://schemas.microsoft.com/office/drawing/2014/main" id="{F85CB3CA-DFF6-8F59-A7F0-32C8C007A282}"/>
              </a:ext>
            </a:extLst>
          </p:cNvPr>
          <p:cNvPicPr>
            <a:picLocks noChangeAspect="1"/>
          </p:cNvPicPr>
          <p:nvPr/>
        </p:nvPicPr>
        <p:blipFill>
          <a:blip r:embed="rId4">
            <a:extLst>
              <a:ext uri="{28A0092B-C50C-407E-A947-70E740481C1C}">
                <a14:useLocalDpi xmlns:a14="http://schemas.microsoft.com/office/drawing/2010/main" val="0"/>
              </a:ext>
            </a:extLst>
          </a:blip>
          <a:srcRect l="40975" t="31257" r="3152" b="32398"/>
          <a:stretch>
            <a:fillRect/>
          </a:stretch>
        </p:blipFill>
        <p:spPr>
          <a:xfrm>
            <a:off x="4040058" y="5295253"/>
            <a:ext cx="2552919" cy="3600400"/>
          </a:xfrm>
          <a:prstGeom prst="rect">
            <a:avLst/>
          </a:prstGeom>
        </p:spPr>
      </p:pic>
      <p:sp>
        <p:nvSpPr>
          <p:cNvPr id="10" name="Başlık 1">
            <a:extLst>
              <a:ext uri="{FF2B5EF4-FFF2-40B4-BE49-F238E27FC236}">
                <a16:creationId xmlns:a16="http://schemas.microsoft.com/office/drawing/2014/main" id="{8C9DDE1F-B949-5EA5-4E62-B968CE749A37}"/>
              </a:ext>
            </a:extLst>
          </p:cNvPr>
          <p:cNvSpPr txBox="1">
            <a:spLocks/>
          </p:cNvSpPr>
          <p:nvPr/>
        </p:nvSpPr>
        <p:spPr>
          <a:xfrm>
            <a:off x="3734614" y="4117684"/>
            <a:ext cx="3168352" cy="495751"/>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tr-TR" sz="4100" dirty="0">
                <a:solidFill>
                  <a:schemeClr val="tx2"/>
                </a:solidFill>
              </a:rPr>
              <a:t>Kültürel Mirasımız</a:t>
            </a:r>
          </a:p>
        </p:txBody>
      </p:sp>
    </p:spTree>
    <p:extLst>
      <p:ext uri="{BB962C8B-B14F-4D97-AF65-F5344CB8AC3E}">
        <p14:creationId xmlns:p14="http://schemas.microsoft.com/office/powerpoint/2010/main" val="273998582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7000"/>
            <a:lum/>
          </a:blip>
          <a:srcRect/>
          <a:stretch>
            <a:fillRect l="-9000" r="-9000"/>
          </a:stretch>
        </a:blipFill>
        <a:effectLst/>
      </p:bgPr>
    </p:bg>
    <p:spTree>
      <p:nvGrpSpPr>
        <p:cNvPr id="1" name=""/>
        <p:cNvGrpSpPr/>
        <p:nvPr/>
      </p:nvGrpSpPr>
      <p:grpSpPr>
        <a:xfrm>
          <a:off x="0" y="0"/>
          <a:ext cx="0" cy="0"/>
          <a:chOff x="0" y="0"/>
          <a:chExt cx="0" cy="0"/>
        </a:xfrm>
      </p:grpSpPr>
      <p:sp>
        <p:nvSpPr>
          <p:cNvPr id="2" name="Başlık 1"/>
          <p:cNvSpPr>
            <a:spLocks noGrp="1"/>
          </p:cNvSpPr>
          <p:nvPr>
            <p:ph type="title"/>
          </p:nvPr>
        </p:nvSpPr>
        <p:spPr>
          <a:xfrm>
            <a:off x="0" y="272480"/>
            <a:ext cx="6858000" cy="864096"/>
          </a:xfrm>
        </p:spPr>
        <p:txBody>
          <a:bodyPr>
            <a:normAutofit/>
          </a:bodyPr>
          <a:lstStyle/>
          <a:p>
            <a:r>
              <a:rPr lang="tr-TR" sz="4100" dirty="0">
                <a:solidFill>
                  <a:schemeClr val="tx2"/>
                </a:solidFill>
              </a:rPr>
              <a:t>ETKİNLİKLERİMİZ</a:t>
            </a:r>
          </a:p>
        </p:txBody>
      </p:sp>
      <p:sp>
        <p:nvSpPr>
          <p:cNvPr id="3" name="İçerik Yer Tutucusu 2"/>
          <p:cNvSpPr>
            <a:spLocks noGrp="1"/>
          </p:cNvSpPr>
          <p:nvPr>
            <p:ph idx="1"/>
          </p:nvPr>
        </p:nvSpPr>
        <p:spPr>
          <a:xfrm>
            <a:off x="140618" y="8625408"/>
            <a:ext cx="6741368" cy="819532"/>
          </a:xfrm>
        </p:spPr>
        <p:txBody>
          <a:bodyPr>
            <a:noAutofit/>
          </a:bodyPr>
          <a:lstStyle/>
          <a:p>
            <a:pPr marL="0" indent="0" algn="ctr">
              <a:buNone/>
            </a:pPr>
            <a:r>
              <a:rPr lang="tr-TR" sz="2500" b="1" dirty="0">
                <a:solidFill>
                  <a:schemeClr val="tx2"/>
                </a:solidFill>
              </a:rPr>
              <a:t>Personel doğum günü etkinliklerimiz</a:t>
            </a:r>
          </a:p>
        </p:txBody>
      </p:sp>
      <p:pic>
        <p:nvPicPr>
          <p:cNvPr id="9" name="Resim 8">
            <a:extLst>
              <a:ext uri="{FF2B5EF4-FFF2-40B4-BE49-F238E27FC236}">
                <a16:creationId xmlns:a16="http://schemas.microsoft.com/office/drawing/2014/main" id="{5724AF7C-BB75-DC3D-19D9-970109409A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9107" y="1385132"/>
            <a:ext cx="3579933" cy="3145086"/>
          </a:xfrm>
          <a:prstGeom prst="rect">
            <a:avLst/>
          </a:prstGeom>
        </p:spPr>
      </p:pic>
      <p:pic>
        <p:nvPicPr>
          <p:cNvPr id="15" name="Resim 14">
            <a:extLst>
              <a:ext uri="{FF2B5EF4-FFF2-40B4-BE49-F238E27FC236}">
                <a16:creationId xmlns:a16="http://schemas.microsoft.com/office/drawing/2014/main" id="{1900A5FC-26DA-080B-7BC9-C1C7A2FD936E}"/>
              </a:ext>
            </a:extLst>
          </p:cNvPr>
          <p:cNvPicPr>
            <a:picLocks noChangeAspect="1"/>
          </p:cNvPicPr>
          <p:nvPr/>
        </p:nvPicPr>
        <p:blipFill>
          <a:blip r:embed="rId4" cstate="print">
            <a:extLst>
              <a:ext uri="{28A0092B-C50C-407E-A947-70E740481C1C}">
                <a14:useLocalDpi xmlns:a14="http://schemas.microsoft.com/office/drawing/2010/main" val="0"/>
              </a:ext>
            </a:extLst>
          </a:blip>
          <a:srcRect t="9440" r="18060" b="23718"/>
          <a:stretch>
            <a:fillRect/>
          </a:stretch>
        </p:blipFill>
        <p:spPr>
          <a:xfrm>
            <a:off x="420558" y="5231766"/>
            <a:ext cx="2648180" cy="2880320"/>
          </a:xfrm>
          <a:prstGeom prst="rect">
            <a:avLst/>
          </a:prstGeom>
        </p:spPr>
      </p:pic>
      <p:pic>
        <p:nvPicPr>
          <p:cNvPr id="16" name="Resim 15">
            <a:extLst>
              <a:ext uri="{FF2B5EF4-FFF2-40B4-BE49-F238E27FC236}">
                <a16:creationId xmlns:a16="http://schemas.microsoft.com/office/drawing/2014/main" id="{76E203EE-73FF-B392-8701-9A75D073BBB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70154" y="5097529"/>
            <a:ext cx="3034544" cy="3253846"/>
          </a:xfrm>
          <a:prstGeom prst="rect">
            <a:avLst/>
          </a:prstGeom>
        </p:spPr>
      </p:pic>
      <p:pic>
        <p:nvPicPr>
          <p:cNvPr id="6" name="Resim 5">
            <a:extLst>
              <a:ext uri="{FF2B5EF4-FFF2-40B4-BE49-F238E27FC236}">
                <a16:creationId xmlns:a16="http://schemas.microsoft.com/office/drawing/2014/main" id="{D29ECBB2-7F6E-6F8E-D630-20C9ABE47CA5}"/>
              </a:ext>
            </a:extLst>
          </p:cNvPr>
          <p:cNvPicPr>
            <a:picLocks noChangeAspect="1"/>
          </p:cNvPicPr>
          <p:nvPr/>
        </p:nvPicPr>
        <p:blipFill>
          <a:blip r:embed="rId6" cstate="print">
            <a:extLst>
              <a:ext uri="{28A0092B-C50C-407E-A947-70E740481C1C}">
                <a14:useLocalDpi xmlns:a14="http://schemas.microsoft.com/office/drawing/2010/main" val="0"/>
              </a:ext>
            </a:extLst>
          </a:blip>
          <a:srcRect t="21651" b="19469"/>
          <a:stretch>
            <a:fillRect/>
          </a:stretch>
        </p:blipFill>
        <p:spPr>
          <a:xfrm>
            <a:off x="4220219" y="1384780"/>
            <a:ext cx="2428674" cy="3100157"/>
          </a:xfrm>
          <a:prstGeom prst="rect">
            <a:avLst/>
          </a:prstGeom>
        </p:spPr>
      </p:pic>
    </p:spTree>
    <p:extLst>
      <p:ext uri="{BB962C8B-B14F-4D97-AF65-F5344CB8AC3E}">
        <p14:creationId xmlns:p14="http://schemas.microsoft.com/office/powerpoint/2010/main" val="330839975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7000"/>
            <a:lum/>
          </a:blip>
          <a:srcRect/>
          <a:stretch>
            <a:fillRect l="-9000" r="-9000"/>
          </a:stretch>
        </a:blipFill>
        <a:effectLst/>
      </p:bgPr>
    </p:bg>
    <p:spTree>
      <p:nvGrpSpPr>
        <p:cNvPr id="1" name=""/>
        <p:cNvGrpSpPr/>
        <p:nvPr/>
      </p:nvGrpSpPr>
      <p:grpSpPr>
        <a:xfrm>
          <a:off x="0" y="0"/>
          <a:ext cx="0" cy="0"/>
          <a:chOff x="0" y="0"/>
          <a:chExt cx="0" cy="0"/>
        </a:xfrm>
      </p:grpSpPr>
      <p:sp>
        <p:nvSpPr>
          <p:cNvPr id="3" name="Başlık 1">
            <a:extLst>
              <a:ext uri="{FF2B5EF4-FFF2-40B4-BE49-F238E27FC236}">
                <a16:creationId xmlns:a16="http://schemas.microsoft.com/office/drawing/2014/main" id="{7D231791-CDBB-DE54-6436-6A9B4F7ED6D2}"/>
              </a:ext>
            </a:extLst>
          </p:cNvPr>
          <p:cNvSpPr>
            <a:spLocks noGrp="1"/>
          </p:cNvSpPr>
          <p:nvPr>
            <p:ph type="title"/>
          </p:nvPr>
        </p:nvSpPr>
        <p:spPr>
          <a:xfrm>
            <a:off x="0" y="272480"/>
            <a:ext cx="6858000" cy="864096"/>
          </a:xfrm>
        </p:spPr>
        <p:txBody>
          <a:bodyPr>
            <a:normAutofit/>
          </a:bodyPr>
          <a:lstStyle/>
          <a:p>
            <a:r>
              <a:rPr lang="tr-TR" sz="4100" dirty="0">
                <a:solidFill>
                  <a:schemeClr val="tx2"/>
                </a:solidFill>
              </a:rPr>
              <a:t>ETKİNLİKLERİMİZ</a:t>
            </a:r>
          </a:p>
        </p:txBody>
      </p:sp>
      <p:sp>
        <p:nvSpPr>
          <p:cNvPr id="4" name="İçerik Yer Tutucusu 2">
            <a:extLst>
              <a:ext uri="{FF2B5EF4-FFF2-40B4-BE49-F238E27FC236}">
                <a16:creationId xmlns:a16="http://schemas.microsoft.com/office/drawing/2014/main" id="{02BE7535-D932-8B92-7C84-D908B21BA65B}"/>
              </a:ext>
            </a:extLst>
          </p:cNvPr>
          <p:cNvSpPr txBox="1">
            <a:spLocks/>
          </p:cNvSpPr>
          <p:nvPr/>
        </p:nvSpPr>
        <p:spPr>
          <a:xfrm>
            <a:off x="140618" y="8625408"/>
            <a:ext cx="6741368" cy="819532"/>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2500" b="1" dirty="0">
                <a:solidFill>
                  <a:schemeClr val="tx2"/>
                </a:solidFill>
              </a:rPr>
              <a:t>Plaj temizliği etkinliklerimiz</a:t>
            </a:r>
          </a:p>
          <a:p>
            <a:pPr marL="0" indent="0" algn="ctr">
              <a:buFont typeface="Arial" pitchFamily="34" charset="0"/>
              <a:buNone/>
            </a:pPr>
            <a:endParaRPr lang="tr-TR" sz="2500" b="1" dirty="0">
              <a:solidFill>
                <a:schemeClr val="tx2"/>
              </a:solidFill>
            </a:endParaRPr>
          </a:p>
        </p:txBody>
      </p:sp>
      <p:pic>
        <p:nvPicPr>
          <p:cNvPr id="5" name="Resim 4">
            <a:extLst>
              <a:ext uri="{FF2B5EF4-FFF2-40B4-BE49-F238E27FC236}">
                <a16:creationId xmlns:a16="http://schemas.microsoft.com/office/drawing/2014/main" id="{F4C22E2B-4F7C-DD78-6C8A-E88F2797B0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4440" y="4736976"/>
            <a:ext cx="4509120" cy="3381840"/>
          </a:xfrm>
          <a:prstGeom prst="rect">
            <a:avLst/>
          </a:prstGeom>
        </p:spPr>
      </p:pic>
      <p:pic>
        <p:nvPicPr>
          <p:cNvPr id="7" name="Resim 6">
            <a:extLst>
              <a:ext uri="{FF2B5EF4-FFF2-40B4-BE49-F238E27FC236}">
                <a16:creationId xmlns:a16="http://schemas.microsoft.com/office/drawing/2014/main" id="{E4831764-359A-ECD9-A41C-BF1BE250FF18}"/>
              </a:ext>
            </a:extLst>
          </p:cNvPr>
          <p:cNvPicPr>
            <a:picLocks noChangeAspect="1"/>
          </p:cNvPicPr>
          <p:nvPr/>
        </p:nvPicPr>
        <p:blipFill>
          <a:blip r:embed="rId4" cstate="print">
            <a:extLst>
              <a:ext uri="{28A0092B-C50C-407E-A947-70E740481C1C}">
                <a14:useLocalDpi xmlns:a14="http://schemas.microsoft.com/office/drawing/2010/main" val="0"/>
              </a:ext>
            </a:extLst>
          </a:blip>
          <a:srcRect l="9113" b="27951"/>
          <a:stretch>
            <a:fillRect/>
          </a:stretch>
        </p:blipFill>
        <p:spPr>
          <a:xfrm>
            <a:off x="1171768" y="1173558"/>
            <a:ext cx="4509120" cy="3381840"/>
          </a:xfrm>
          <a:prstGeom prst="rect">
            <a:avLst/>
          </a:prstGeom>
        </p:spPr>
      </p:pic>
      <p:sp>
        <p:nvSpPr>
          <p:cNvPr id="8" name="Oval 7">
            <a:extLst>
              <a:ext uri="{FF2B5EF4-FFF2-40B4-BE49-F238E27FC236}">
                <a16:creationId xmlns:a16="http://schemas.microsoft.com/office/drawing/2014/main" id="{B97A51C6-DFC9-0762-249A-C3209FDA0849}"/>
              </a:ext>
            </a:extLst>
          </p:cNvPr>
          <p:cNvSpPr/>
          <p:nvPr/>
        </p:nvSpPr>
        <p:spPr>
          <a:xfrm flipH="1">
            <a:off x="2921673" y="2557968"/>
            <a:ext cx="288032" cy="252028"/>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Oval 8">
            <a:extLst>
              <a:ext uri="{FF2B5EF4-FFF2-40B4-BE49-F238E27FC236}">
                <a16:creationId xmlns:a16="http://schemas.microsoft.com/office/drawing/2014/main" id="{F57E5BE8-1A67-A8AF-AE5B-3EFF2A266A50}"/>
              </a:ext>
            </a:extLst>
          </p:cNvPr>
          <p:cNvSpPr/>
          <p:nvPr/>
        </p:nvSpPr>
        <p:spPr>
          <a:xfrm flipH="1">
            <a:off x="3936328" y="2623022"/>
            <a:ext cx="216024" cy="252028"/>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0" name="Oval 9">
            <a:extLst>
              <a:ext uri="{FF2B5EF4-FFF2-40B4-BE49-F238E27FC236}">
                <a16:creationId xmlns:a16="http://schemas.microsoft.com/office/drawing/2014/main" id="{5D64C2F3-77F7-EB79-5FAE-0F2D416616CB}"/>
              </a:ext>
            </a:extLst>
          </p:cNvPr>
          <p:cNvSpPr/>
          <p:nvPr/>
        </p:nvSpPr>
        <p:spPr>
          <a:xfrm flipH="1">
            <a:off x="1628800" y="2932860"/>
            <a:ext cx="288032" cy="252028"/>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Oval 10">
            <a:extLst>
              <a:ext uri="{FF2B5EF4-FFF2-40B4-BE49-F238E27FC236}">
                <a16:creationId xmlns:a16="http://schemas.microsoft.com/office/drawing/2014/main" id="{B1E453E3-902C-06A7-8542-2FB85F234897}"/>
              </a:ext>
            </a:extLst>
          </p:cNvPr>
          <p:cNvSpPr/>
          <p:nvPr/>
        </p:nvSpPr>
        <p:spPr>
          <a:xfrm flipH="1">
            <a:off x="4970114" y="2575957"/>
            <a:ext cx="216024" cy="252028"/>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Oval 11">
            <a:extLst>
              <a:ext uri="{FF2B5EF4-FFF2-40B4-BE49-F238E27FC236}">
                <a16:creationId xmlns:a16="http://schemas.microsoft.com/office/drawing/2014/main" id="{A609700F-0002-BFBE-9B9E-2105F69E33A1}"/>
              </a:ext>
            </a:extLst>
          </p:cNvPr>
          <p:cNvSpPr/>
          <p:nvPr/>
        </p:nvSpPr>
        <p:spPr>
          <a:xfrm flipH="1">
            <a:off x="4259340" y="2557968"/>
            <a:ext cx="216024" cy="252028"/>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46805471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7000"/>
            <a:lum/>
          </a:blip>
          <a:srcRect/>
          <a:stretch>
            <a:fillRect l="-9000" r="-9000"/>
          </a:stretch>
        </a:blipFill>
        <a:effectLst/>
      </p:bgPr>
    </p:bg>
    <p:spTree>
      <p:nvGrpSpPr>
        <p:cNvPr id="1" name="">
          <a:extLst>
            <a:ext uri="{FF2B5EF4-FFF2-40B4-BE49-F238E27FC236}">
              <a16:creationId xmlns:a16="http://schemas.microsoft.com/office/drawing/2014/main" id="{1C382FD4-9581-4BFA-5FFA-DD9A264B6CC7}"/>
            </a:ext>
          </a:extLst>
        </p:cNvPr>
        <p:cNvGrpSpPr/>
        <p:nvPr/>
      </p:nvGrpSpPr>
      <p:grpSpPr>
        <a:xfrm>
          <a:off x="0" y="0"/>
          <a:ext cx="0" cy="0"/>
          <a:chOff x="0" y="0"/>
          <a:chExt cx="0" cy="0"/>
        </a:xfrm>
      </p:grpSpPr>
      <p:sp>
        <p:nvSpPr>
          <p:cNvPr id="4" name="Başlık 1">
            <a:extLst>
              <a:ext uri="{FF2B5EF4-FFF2-40B4-BE49-F238E27FC236}">
                <a16:creationId xmlns:a16="http://schemas.microsoft.com/office/drawing/2014/main" id="{AABE26E5-8B77-2803-8159-31B7142BB0B5}"/>
              </a:ext>
            </a:extLst>
          </p:cNvPr>
          <p:cNvSpPr txBox="1">
            <a:spLocks/>
          </p:cNvSpPr>
          <p:nvPr/>
        </p:nvSpPr>
        <p:spPr>
          <a:xfrm>
            <a:off x="0" y="272480"/>
            <a:ext cx="6858000" cy="86409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tr-TR" sz="4100">
                <a:solidFill>
                  <a:schemeClr val="tx2"/>
                </a:solidFill>
              </a:rPr>
              <a:t>ETKİNLİKLERİMİZ</a:t>
            </a:r>
            <a:endParaRPr lang="tr-TR" sz="4100" dirty="0">
              <a:solidFill>
                <a:schemeClr val="tx2"/>
              </a:solidFill>
            </a:endParaRPr>
          </a:p>
        </p:txBody>
      </p:sp>
      <p:sp>
        <p:nvSpPr>
          <p:cNvPr id="6" name="İçerik Yer Tutucusu 2">
            <a:extLst>
              <a:ext uri="{FF2B5EF4-FFF2-40B4-BE49-F238E27FC236}">
                <a16:creationId xmlns:a16="http://schemas.microsoft.com/office/drawing/2014/main" id="{65128732-48CA-385E-A895-C5D039AE5615}"/>
              </a:ext>
            </a:extLst>
          </p:cNvPr>
          <p:cNvSpPr txBox="1">
            <a:spLocks/>
          </p:cNvSpPr>
          <p:nvPr/>
        </p:nvSpPr>
        <p:spPr>
          <a:xfrm>
            <a:off x="140618" y="8625408"/>
            <a:ext cx="6741368" cy="81953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2500" b="1" dirty="0">
                <a:solidFill>
                  <a:schemeClr val="tx2"/>
                </a:solidFill>
              </a:rPr>
              <a:t>8 Mart Dünya Kadınlar Günü Etkinliğimiz</a:t>
            </a:r>
          </a:p>
          <a:p>
            <a:pPr marL="0" indent="0" algn="ctr">
              <a:buFont typeface="Arial" pitchFamily="34" charset="0"/>
              <a:buNone/>
            </a:pPr>
            <a:r>
              <a:rPr lang="tr-TR" sz="2500" b="1" dirty="0">
                <a:solidFill>
                  <a:schemeClr val="tx2"/>
                </a:solidFill>
              </a:rPr>
              <a:t>08.03.2025</a:t>
            </a:r>
          </a:p>
          <a:p>
            <a:pPr marL="0" indent="0" algn="ctr">
              <a:buFont typeface="Arial" pitchFamily="34" charset="0"/>
              <a:buNone/>
            </a:pPr>
            <a:endParaRPr lang="tr-TR" sz="2500" b="1" dirty="0">
              <a:solidFill>
                <a:schemeClr val="tx2"/>
              </a:solidFill>
            </a:endParaRPr>
          </a:p>
        </p:txBody>
      </p:sp>
      <p:pic>
        <p:nvPicPr>
          <p:cNvPr id="3" name="Resim 2">
            <a:extLst>
              <a:ext uri="{FF2B5EF4-FFF2-40B4-BE49-F238E27FC236}">
                <a16:creationId xmlns:a16="http://schemas.microsoft.com/office/drawing/2014/main" id="{3D5F12FA-9A72-79E5-FF4E-9895C26584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8680" y="1496616"/>
            <a:ext cx="3140968" cy="4187957"/>
          </a:xfrm>
          <a:prstGeom prst="rect">
            <a:avLst/>
          </a:prstGeom>
        </p:spPr>
      </p:pic>
      <p:pic>
        <p:nvPicPr>
          <p:cNvPr id="7" name="Resim 6">
            <a:extLst>
              <a:ext uri="{FF2B5EF4-FFF2-40B4-BE49-F238E27FC236}">
                <a16:creationId xmlns:a16="http://schemas.microsoft.com/office/drawing/2014/main" id="{A865D103-9A24-74E3-E907-61A6080F5C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7506" y="5241032"/>
            <a:ext cx="4224469" cy="3168352"/>
          </a:xfrm>
          <a:prstGeom prst="rect">
            <a:avLst/>
          </a:prstGeom>
        </p:spPr>
      </p:pic>
    </p:spTree>
    <p:extLst>
      <p:ext uri="{BB962C8B-B14F-4D97-AF65-F5344CB8AC3E}">
        <p14:creationId xmlns:p14="http://schemas.microsoft.com/office/powerpoint/2010/main" val="17553135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7000"/>
            <a:lum/>
          </a:blip>
          <a:srcRect/>
          <a:stretch>
            <a:fillRect l="-9000" r="-9000"/>
          </a:stretch>
        </a:blipFill>
        <a:effectLst/>
      </p:bgPr>
    </p:bg>
    <p:spTree>
      <p:nvGrpSpPr>
        <p:cNvPr id="1" name="">
          <a:extLst>
            <a:ext uri="{FF2B5EF4-FFF2-40B4-BE49-F238E27FC236}">
              <a16:creationId xmlns:a16="http://schemas.microsoft.com/office/drawing/2014/main" id="{22D1B6AD-EBBB-7AD5-6325-9E209F934E60}"/>
            </a:ext>
          </a:extLst>
        </p:cNvPr>
        <p:cNvGrpSpPr/>
        <p:nvPr/>
      </p:nvGrpSpPr>
      <p:grpSpPr>
        <a:xfrm>
          <a:off x="0" y="0"/>
          <a:ext cx="0" cy="0"/>
          <a:chOff x="0" y="0"/>
          <a:chExt cx="0" cy="0"/>
        </a:xfrm>
      </p:grpSpPr>
      <p:sp>
        <p:nvSpPr>
          <p:cNvPr id="3" name="Başlık 1">
            <a:extLst>
              <a:ext uri="{FF2B5EF4-FFF2-40B4-BE49-F238E27FC236}">
                <a16:creationId xmlns:a16="http://schemas.microsoft.com/office/drawing/2014/main" id="{6A285E98-57AB-E543-A99A-0DF7821F418D}"/>
              </a:ext>
            </a:extLst>
          </p:cNvPr>
          <p:cNvSpPr>
            <a:spLocks noGrp="1"/>
          </p:cNvSpPr>
          <p:nvPr>
            <p:ph type="title"/>
          </p:nvPr>
        </p:nvSpPr>
        <p:spPr>
          <a:xfrm>
            <a:off x="0" y="272480"/>
            <a:ext cx="6858000" cy="864096"/>
          </a:xfrm>
        </p:spPr>
        <p:txBody>
          <a:bodyPr>
            <a:normAutofit/>
          </a:bodyPr>
          <a:lstStyle/>
          <a:p>
            <a:r>
              <a:rPr lang="tr-TR" sz="4100" dirty="0">
                <a:solidFill>
                  <a:schemeClr val="tx2"/>
                </a:solidFill>
              </a:rPr>
              <a:t>ETKİNLİKLERİMİZ</a:t>
            </a:r>
          </a:p>
        </p:txBody>
      </p:sp>
      <p:sp>
        <p:nvSpPr>
          <p:cNvPr id="4" name="İçerik Yer Tutucusu 2">
            <a:extLst>
              <a:ext uri="{FF2B5EF4-FFF2-40B4-BE49-F238E27FC236}">
                <a16:creationId xmlns:a16="http://schemas.microsoft.com/office/drawing/2014/main" id="{6954990F-B61D-8009-F89A-536972B8D5DB}"/>
              </a:ext>
            </a:extLst>
          </p:cNvPr>
          <p:cNvSpPr txBox="1">
            <a:spLocks/>
          </p:cNvSpPr>
          <p:nvPr/>
        </p:nvSpPr>
        <p:spPr>
          <a:xfrm>
            <a:off x="140618" y="8625408"/>
            <a:ext cx="6741368" cy="819532"/>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tr-TR" sz="2500" b="1" dirty="0">
                <a:solidFill>
                  <a:schemeClr val="tx2"/>
                </a:solidFill>
              </a:rPr>
              <a:t>Sezon kapanış etkinliğimiz</a:t>
            </a:r>
          </a:p>
          <a:p>
            <a:pPr marL="0" indent="0" algn="ctr">
              <a:buFont typeface="Arial" pitchFamily="34" charset="0"/>
              <a:buNone/>
            </a:pPr>
            <a:r>
              <a:rPr lang="tr-TR" sz="2500" b="1" dirty="0">
                <a:solidFill>
                  <a:schemeClr val="tx2"/>
                </a:solidFill>
              </a:rPr>
              <a:t>01.11.2025</a:t>
            </a:r>
          </a:p>
          <a:p>
            <a:pPr marL="0" indent="0" algn="ctr">
              <a:buFont typeface="Arial" pitchFamily="34" charset="0"/>
              <a:buNone/>
            </a:pPr>
            <a:endParaRPr lang="tr-TR" sz="2500" b="1" dirty="0">
              <a:solidFill>
                <a:schemeClr val="tx2"/>
              </a:solidFill>
            </a:endParaRPr>
          </a:p>
        </p:txBody>
      </p:sp>
      <p:pic>
        <p:nvPicPr>
          <p:cNvPr id="7" name="Resim 6">
            <a:extLst>
              <a:ext uri="{FF2B5EF4-FFF2-40B4-BE49-F238E27FC236}">
                <a16:creationId xmlns:a16="http://schemas.microsoft.com/office/drawing/2014/main" id="{9F122A8B-B174-30A6-6631-4C1CDB8205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41562" y="1649508"/>
            <a:ext cx="2456398" cy="3617216"/>
          </a:xfrm>
          <a:prstGeom prst="rect">
            <a:avLst/>
          </a:prstGeom>
        </p:spPr>
      </p:pic>
      <p:pic>
        <p:nvPicPr>
          <p:cNvPr id="9" name="Resim 8">
            <a:extLst>
              <a:ext uri="{FF2B5EF4-FFF2-40B4-BE49-F238E27FC236}">
                <a16:creationId xmlns:a16="http://schemas.microsoft.com/office/drawing/2014/main" id="{42FFBFC0-B55E-9F16-34B2-101C7881744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6122" y="1102688"/>
            <a:ext cx="3573016" cy="5940151"/>
          </a:xfrm>
          <a:prstGeom prst="rect">
            <a:avLst/>
          </a:prstGeom>
        </p:spPr>
      </p:pic>
      <p:pic>
        <p:nvPicPr>
          <p:cNvPr id="13" name="Resim 12">
            <a:extLst>
              <a:ext uri="{FF2B5EF4-FFF2-40B4-BE49-F238E27FC236}">
                <a16:creationId xmlns:a16="http://schemas.microsoft.com/office/drawing/2014/main" id="{74A99970-CCDC-C402-27C4-411222B4957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48880" y="5861059"/>
            <a:ext cx="4149080" cy="2764325"/>
          </a:xfrm>
          <a:prstGeom prst="rect">
            <a:avLst/>
          </a:prstGeom>
        </p:spPr>
      </p:pic>
      <p:sp>
        <p:nvSpPr>
          <p:cNvPr id="14" name="Oval 13">
            <a:extLst>
              <a:ext uri="{FF2B5EF4-FFF2-40B4-BE49-F238E27FC236}">
                <a16:creationId xmlns:a16="http://schemas.microsoft.com/office/drawing/2014/main" id="{26BCBA5A-C050-53F4-BF6E-2B23846E9070}"/>
              </a:ext>
            </a:extLst>
          </p:cNvPr>
          <p:cNvSpPr/>
          <p:nvPr/>
        </p:nvSpPr>
        <p:spPr>
          <a:xfrm flipH="1">
            <a:off x="5269761" y="2144688"/>
            <a:ext cx="765816" cy="981260"/>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807664522"/>
      </p:ext>
    </p:extLst>
  </p:cSld>
  <p:clrMapOvr>
    <a:masterClrMapping/>
  </p:clrMapOvr>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12051</TotalTime>
  <Words>4247</Words>
  <Application>Microsoft Office PowerPoint</Application>
  <PresentationFormat>A4 Kağıt (210x297 mm)</PresentationFormat>
  <Paragraphs>353</Paragraphs>
  <Slides>66</Slides>
  <Notes>8</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66</vt:i4>
      </vt:variant>
    </vt:vector>
  </HeadingPairs>
  <TitlesOfParts>
    <vt:vector size="73" baseType="lpstr">
      <vt:lpstr>Arial</vt:lpstr>
      <vt:lpstr>Calibri</vt:lpstr>
      <vt:lpstr>Comic Sans MS</vt:lpstr>
      <vt:lpstr>Didot</vt:lpstr>
      <vt:lpstr>Symbol</vt:lpstr>
      <vt:lpstr>Wingdings</vt:lpstr>
      <vt:lpstr>Ofis Teması</vt:lpstr>
      <vt:lpstr>PowerPoint Sunusu</vt:lpstr>
      <vt:lpstr>TÜRKİYE CUMHURİYETİ</vt:lpstr>
      <vt:lpstr>MUSTAFA KEMAL ATATÜRK (1881-193∞)</vt:lpstr>
      <vt:lpstr>ARIA RESORT &amp; SPA HOTEL</vt:lpstr>
      <vt:lpstr>KALİTE VE SÜRDÜRÜLEBİLİRLİK POLİTİKAMIZ</vt:lpstr>
      <vt:lpstr>KALİTE VE SÜRDÜRÜLEBİLİRLİK POLİTİKAMIZ</vt:lpstr>
      <vt:lpstr>HARİTA ve GÜZARGAHLAR</vt:lpstr>
      <vt:lpstr>ALANYA KALESİ</vt:lpstr>
      <vt:lpstr>ALANYA KIZILKULE</vt:lpstr>
      <vt:lpstr>ALANYA TELEFERİK</vt:lpstr>
      <vt:lpstr>DAMLATAŞ MAĞARASI</vt:lpstr>
      <vt:lpstr>SİDE ANTİK KENT</vt:lpstr>
      <vt:lpstr>ASPENDOS ANTİK TİYATRO</vt:lpstr>
      <vt:lpstr>MANAVGAT ŞELALESİ</vt:lpstr>
      <vt:lpstr>NASIL GİDİLİR?</vt:lpstr>
      <vt:lpstr>SEMT PAZARLARI</vt:lpstr>
      <vt:lpstr>KÜLTÜREL BİLGİLER</vt:lpstr>
      <vt:lpstr>TÜRK KAHVESİ </vt:lpstr>
      <vt:lpstr>TÜRK LOKUMU </vt:lpstr>
      <vt:lpstr>AYRAN</vt:lpstr>
      <vt:lpstr>GÖZLEME</vt:lpstr>
      <vt:lpstr>TÜRK HAMAMI</vt:lpstr>
      <vt:lpstr>KARAGÖZ İLE HACİVAT</vt:lpstr>
      <vt:lpstr>KÜLTÜREL VE DOĞAL MİRAS DENİZ KAPLUMBAĞASI </vt:lpstr>
      <vt:lpstr>ENDEMİK HAYVAN TÜRLERİ</vt:lpstr>
      <vt:lpstr>KÜLTÜREL VE DOĞAL MİRAS KUM ZAMBAĞI (Pancratium maritimum) </vt:lpstr>
      <vt:lpstr>ENDEMİK BİTKİ TÜRLERİ</vt:lpstr>
      <vt:lpstr>YEREL, TARİHİ, ARKEOLOJİK, KÜLTÜREL, RUHANİ YERLERİ ZİYARET EDERKEN DİKKAT EDİLECEK HUSUSLAR</vt:lpstr>
      <vt:lpstr>ÇEVREMİZ İÇİN; </vt:lpstr>
      <vt:lpstr>ÇEVREMİZİ KORUMAK İÇİN NELER YAPABİLİRİZ?</vt:lpstr>
      <vt:lpstr>ÇEVREMİZİ KORUMAK İÇİN NELER YAPABİLİRİZ?</vt:lpstr>
      <vt:lpstr>İNSAN KAYNAKLARI</vt:lpstr>
      <vt:lpstr>PERSONELE SUNULAN İMKANLAR</vt:lpstr>
      <vt:lpstr>ENERJİ TASARRUFU</vt:lpstr>
      <vt:lpstr>ENERJİ TASARRUFU</vt:lpstr>
      <vt:lpstr>ENERJİ TASARRUFU</vt:lpstr>
      <vt:lpstr>ENERJİ TASARRUFU </vt:lpstr>
      <vt:lpstr>ENERJİ TASARRUFU </vt:lpstr>
      <vt:lpstr>SU TASARRUFU</vt:lpstr>
      <vt:lpstr>SU TASARRUFU</vt:lpstr>
      <vt:lpstr>SU TASARRUFU  </vt:lpstr>
      <vt:lpstr>ATIK YÖNETİMİ</vt:lpstr>
      <vt:lpstr>ATIK YÖNETİMİ</vt:lpstr>
      <vt:lpstr>SERTİFİKALARIMIZ</vt:lpstr>
      <vt:lpstr>SERTİFİKALARIMIZ</vt:lpstr>
      <vt:lpstr>SERTİFİKALARIMIZ</vt:lpstr>
      <vt:lpstr>PowerPoint Sunusu</vt:lpstr>
      <vt:lpstr>PowerPoint Sunusu</vt:lpstr>
      <vt:lpstr>SOSYAL SORUMLULUK</vt:lpstr>
      <vt:lpstr>SOSYAL SORUMLULUK</vt:lpstr>
      <vt:lpstr>SOSYAL SORUMLULUK</vt:lpstr>
      <vt:lpstr>SOSYAL SORUMLULUK</vt:lpstr>
      <vt:lpstr>SOSYAL SORUMLULUK</vt:lpstr>
      <vt:lpstr>DOĞAL YAŞAMA DESTEK</vt:lpstr>
      <vt:lpstr>DOĞAL YAŞAMA DESTEK</vt:lpstr>
      <vt:lpstr>DOĞAL YAŞAMA DESTEK</vt:lpstr>
      <vt:lpstr>YEREL KÜLTÜRÜ DENEYİMLEME</vt:lpstr>
      <vt:lpstr>EĞİTİMLERİMİZ</vt:lpstr>
      <vt:lpstr>EĞİTİMLERİMİZ</vt:lpstr>
      <vt:lpstr>EĞİTİMLERİMİZ</vt:lpstr>
      <vt:lpstr>MİNİ CLUB AKTİVİTELERİMİZ</vt:lpstr>
      <vt:lpstr>SOSYAL YARDIMLARIMIZ</vt:lpstr>
      <vt:lpstr>ETKİNLİKLERİMİZ</vt:lpstr>
      <vt:lpstr>ETKİNLİKLERİMİZ</vt:lpstr>
      <vt:lpstr>PowerPoint Sunusu</vt:lpstr>
      <vt:lpstr>ETKİNLİKLERİMİZ</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kalite castival</dc:creator>
  <cp:lastModifiedBy>kalite</cp:lastModifiedBy>
  <cp:revision>261</cp:revision>
  <dcterms:created xsi:type="dcterms:W3CDTF">2022-12-14T06:47:44Z</dcterms:created>
  <dcterms:modified xsi:type="dcterms:W3CDTF">2026-04-14T07:05:34Z</dcterms:modified>
</cp:coreProperties>
</file>