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77" r:id="rId2"/>
    <p:sldId id="379" r:id="rId3"/>
    <p:sldId id="381" r:id="rId4"/>
    <p:sldId id="383" r:id="rId5"/>
    <p:sldId id="385" r:id="rId6"/>
    <p:sldId id="386" r:id="rId7"/>
    <p:sldId id="390" r:id="rId8"/>
    <p:sldId id="392" r:id="rId9"/>
    <p:sldId id="394" r:id="rId10"/>
    <p:sldId id="396" r:id="rId11"/>
    <p:sldId id="398" r:id="rId12"/>
    <p:sldId id="406" r:id="rId13"/>
    <p:sldId id="401" r:id="rId14"/>
    <p:sldId id="403" r:id="rId15"/>
    <p:sldId id="405" r:id="rId16"/>
    <p:sldId id="409" r:id="rId17"/>
    <p:sldId id="412" r:id="rId18"/>
    <p:sldId id="414" r:id="rId19"/>
    <p:sldId id="416" r:id="rId20"/>
    <p:sldId id="418" r:id="rId21"/>
    <p:sldId id="420" r:id="rId22"/>
    <p:sldId id="422" r:id="rId23"/>
    <p:sldId id="424" r:id="rId24"/>
    <p:sldId id="426" r:id="rId25"/>
    <p:sldId id="433" r:id="rId26"/>
    <p:sldId id="435" r:id="rId27"/>
    <p:sldId id="442" r:id="rId28"/>
    <p:sldId id="444" r:id="rId29"/>
    <p:sldId id="446" r:id="rId30"/>
    <p:sldId id="449" r:id="rId31"/>
    <p:sldId id="455" r:id="rId32"/>
    <p:sldId id="462" r:id="rId33"/>
    <p:sldId id="468" r:id="rId34"/>
    <p:sldId id="474" r:id="rId35"/>
    <p:sldId id="480" r:id="rId36"/>
    <p:sldId id="482" r:id="rId37"/>
    <p:sldId id="484" r:id="rId38"/>
    <p:sldId id="489" r:id="rId39"/>
    <p:sldId id="495" r:id="rId40"/>
    <p:sldId id="497" r:id="rId41"/>
    <p:sldId id="503" r:id="rId42"/>
    <p:sldId id="505" r:id="rId43"/>
    <p:sldId id="507" r:id="rId44"/>
    <p:sldId id="509" r:id="rId45"/>
    <p:sldId id="511" r:id="rId46"/>
    <p:sldId id="513" r:id="rId47"/>
    <p:sldId id="515" r:id="rId48"/>
    <p:sldId id="520" r:id="rId49"/>
    <p:sldId id="522" r:id="rId50"/>
    <p:sldId id="523" r:id="rId51"/>
    <p:sldId id="524" r:id="rId52"/>
    <p:sldId id="526" r:id="rId53"/>
    <p:sldId id="528" r:id="rId54"/>
    <p:sldId id="530" r:id="rId55"/>
    <p:sldId id="532" r:id="rId56"/>
    <p:sldId id="534" r:id="rId57"/>
    <p:sldId id="536" r:id="rId58"/>
    <p:sldId id="539" r:id="rId59"/>
    <p:sldId id="542" r:id="rId60"/>
    <p:sldId id="544" r:id="rId61"/>
    <p:sldId id="547" r:id="rId62"/>
    <p:sldId id="549" r:id="rId63"/>
    <p:sldId id="551" r:id="rId64"/>
    <p:sldId id="553" r:id="rId65"/>
    <p:sldId id="555" r:id="rId66"/>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76812D2-3A8A-4541-A0E5-C5DC0B92CEF3}">
          <p14:sldIdLst>
            <p14:sldId id="377"/>
            <p14:sldId id="379"/>
            <p14:sldId id="381"/>
            <p14:sldId id="383"/>
            <p14:sldId id="385"/>
            <p14:sldId id="386"/>
            <p14:sldId id="390"/>
            <p14:sldId id="392"/>
            <p14:sldId id="394"/>
            <p14:sldId id="396"/>
            <p14:sldId id="398"/>
            <p14:sldId id="406"/>
            <p14:sldId id="401"/>
            <p14:sldId id="403"/>
            <p14:sldId id="405"/>
            <p14:sldId id="409"/>
            <p14:sldId id="412"/>
            <p14:sldId id="414"/>
            <p14:sldId id="416"/>
            <p14:sldId id="418"/>
            <p14:sldId id="420"/>
            <p14:sldId id="422"/>
            <p14:sldId id="424"/>
            <p14:sldId id="426"/>
            <p14:sldId id="433"/>
            <p14:sldId id="435"/>
            <p14:sldId id="442"/>
            <p14:sldId id="444"/>
            <p14:sldId id="446"/>
            <p14:sldId id="449"/>
            <p14:sldId id="455"/>
            <p14:sldId id="462"/>
            <p14:sldId id="468"/>
            <p14:sldId id="474"/>
            <p14:sldId id="480"/>
            <p14:sldId id="482"/>
            <p14:sldId id="484"/>
            <p14:sldId id="489"/>
            <p14:sldId id="495"/>
            <p14:sldId id="497"/>
            <p14:sldId id="503"/>
            <p14:sldId id="505"/>
            <p14:sldId id="507"/>
            <p14:sldId id="509"/>
            <p14:sldId id="511"/>
            <p14:sldId id="513"/>
            <p14:sldId id="515"/>
            <p14:sldId id="520"/>
            <p14:sldId id="522"/>
            <p14:sldId id="523"/>
            <p14:sldId id="524"/>
            <p14:sldId id="526"/>
            <p14:sldId id="528"/>
            <p14:sldId id="530"/>
            <p14:sldId id="532"/>
            <p14:sldId id="534"/>
            <p14:sldId id="536"/>
            <p14:sldId id="539"/>
            <p14:sldId id="542"/>
            <p14:sldId id="544"/>
            <p14:sldId id="547"/>
            <p14:sldId id="549"/>
            <p14:sldId id="551"/>
            <p14:sldId id="553"/>
            <p14:sldId id="555"/>
          </p14:sldIdLst>
        </p14:section>
        <p14:section name="Başlıksız Bölüm" id="{83182839-6840-4E5C-8CEA-0E6220882396}">
          <p14:sldIdLst/>
        </p14:section>
      </p14:sectionLst>
    </p:ex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C96"/>
    <a:srgbClr val="F0F4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8" autoAdjust="0"/>
    <p:restoredTop sz="94723"/>
  </p:normalViewPr>
  <p:slideViewPr>
    <p:cSldViewPr>
      <p:cViewPr varScale="1">
        <p:scale>
          <a:sx n="63" d="100"/>
          <a:sy n="63" d="100"/>
        </p:scale>
        <p:origin x="2621" y="77"/>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y&#351;e\Desktop\Dan&#305;&#351;manl&#305;k\Kahya%20Resort%20Hotel%20GSTC%203.%20A&#351;ama\Yeni%20Dosyalar\PERSONEL%20L&#304;STELER&#304;-%20DETAYL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EnerjiDogalgazYakit-Sarfiyat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EnerjiDogalgazYakit-Sarfiyat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EnerjiDogalgazYakit-Sarfiyat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EnerjiDogalgazYakit-Sarfiyat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Su%20Sarfiyati%20Takip%20Tablosu.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Su%20Sarfiyati%20Takip%20Tablosu.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Atik-Takip-Tablosu.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alite\Desktop\2025%20S&#220;RD&#220;R&#220;LEB&#304;L&#304;R%20TUR&#304;ZM\T&#220;KET&#304;MLER\Atik-Takip-Tablosu.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solidFill>
                  <a:schemeClr val="accent2"/>
                </a:solidFill>
              </a:rPr>
              <a:t>EMPLOYMENT RATES OF WORKING PERSONNEL</a:t>
            </a:r>
            <a:endParaRPr lang="tr-TR" dirty="0">
              <a:solidFill>
                <a:schemeClr val="accent2"/>
              </a:solidFill>
            </a:endParaRP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31009608057689"/>
          <c:y val="0.35986212486385105"/>
          <c:w val="0.82460898561613905"/>
          <c:h val="0.63373235044676013"/>
        </c:manualLayout>
      </c:layout>
      <c:pie3DChart>
        <c:varyColors val="1"/>
        <c:ser>
          <c:idx val="0"/>
          <c:order val="0"/>
          <c:dPt>
            <c:idx val="0"/>
            <c:bubble3D val="0"/>
            <c:spPr>
              <a:solidFill>
                <a:schemeClr val="accent5">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F02-4E91-A612-7EFE54A206A1}"/>
              </c:ext>
            </c:extLst>
          </c:dPt>
          <c:dPt>
            <c:idx val="1"/>
            <c:bubble3D val="0"/>
            <c:spPr>
              <a:solidFill>
                <a:schemeClr val="accent5">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F02-4E91-A612-7EFE54A206A1}"/>
              </c:ext>
            </c:extLst>
          </c:dPt>
          <c:dLbls>
            <c:dLbl>
              <c:idx val="0"/>
              <c:layout>
                <c:manualLayout>
                  <c:x val="-2.0614588888646496E-2"/>
                  <c:y val="-0.14051010168896538"/>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accent5"/>
                        </a:solidFill>
                        <a:latin typeface="+mn-lt"/>
                        <a:ea typeface="+mn-ea"/>
                        <a:cs typeface="+mn-cs"/>
                      </a:defRPr>
                    </a:pPr>
                    <a:r>
                      <a:rPr lang="en-US" sz="1800" baseline="0" dirty="0">
                        <a:solidFill>
                          <a:schemeClr val="tx1"/>
                        </a:solidFill>
                      </a:rPr>
                      <a:t>LOCAL EMPLOYMENT % 50</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5"/>
                      </a:solidFill>
                      <a:latin typeface="+mn-lt"/>
                      <a:ea typeface="+mn-ea"/>
                      <a:cs typeface="+mn-cs"/>
                    </a:defRPr>
                  </a:pPr>
                  <a:endParaRPr lang="tr-TR"/>
                </a:p>
              </c:txPr>
              <c:dLblPos val="bestFit"/>
              <c:showLegendKey val="0"/>
              <c:showVal val="1"/>
              <c:showCatName val="1"/>
              <c:showSerName val="0"/>
              <c:showPercent val="0"/>
              <c:showBubbleSize val="0"/>
              <c:extLst>
                <c:ext xmlns:c15="http://schemas.microsoft.com/office/drawing/2012/chart" uri="{CE6537A1-D6FC-4f65-9D91-7224C49458BB}">
                  <c15:layout>
                    <c:manualLayout>
                      <c:w val="0.33029152419364582"/>
                      <c:h val="0.33241641405441308"/>
                    </c:manualLayout>
                  </c15:layout>
                  <c15:showDataLabelsRange val="0"/>
                </c:ext>
                <c:ext xmlns:c16="http://schemas.microsoft.com/office/drawing/2014/chart" uri="{C3380CC4-5D6E-409C-BE32-E72D297353CC}">
                  <c16:uniqueId val="{00000001-3F02-4E91-A612-7EFE54A206A1}"/>
                </c:ext>
              </c:extLst>
            </c:dLbl>
            <c:dLbl>
              <c:idx val="1"/>
              <c:layout>
                <c:manualLayout>
                  <c:x val="9.0177554193553856E-8"/>
                  <c:y val="9.2485562981312761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r>
                      <a:rPr lang="en-US" sz="1800" dirty="0">
                        <a:solidFill>
                          <a:schemeClr val="tx1"/>
                        </a:solidFill>
                      </a:rPr>
                      <a:t>NON-LOCAL EMPLOYMENT % 50</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2591665032949974"/>
                      <c:h val="0.35148828835553786"/>
                    </c:manualLayout>
                  </c15:layout>
                  <c15:showDataLabelsRange val="0"/>
                </c:ext>
                <c:ext xmlns:c16="http://schemas.microsoft.com/office/drawing/2014/chart" uri="{C3380CC4-5D6E-409C-BE32-E72D297353CC}">
                  <c16:uniqueId val="{00000003-3F02-4E91-A612-7EFE54A206A1}"/>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'[PERSONEL LİSTELERİ- DETAYLI.xlsx]lojmancı - evci'!$B$14:$C$14</c:f>
              <c:strCache>
                <c:ptCount val="2"/>
                <c:pt idx="0">
                  <c:v>Yerel Olmayan İstihdam</c:v>
                </c:pt>
                <c:pt idx="1">
                  <c:v>Yerel İstihdam </c:v>
                </c:pt>
              </c:strCache>
            </c:strRef>
          </c:cat>
          <c:val>
            <c:numRef>
              <c:f>'[PERSONEL LİSTELERİ- DETAYLI.xlsx]lojmancı - evci'!$B$15:$C$15</c:f>
              <c:numCache>
                <c:formatCode>0.00%</c:formatCode>
                <c:ptCount val="2"/>
                <c:pt idx="0">
                  <c:v>0.45751633986928103</c:v>
                </c:pt>
                <c:pt idx="1">
                  <c:v>0.54248366013071891</c:v>
                </c:pt>
              </c:numCache>
            </c:numRef>
          </c:val>
          <c:extLst>
            <c:ext xmlns:c16="http://schemas.microsoft.com/office/drawing/2014/chart" uri="{C3380CC4-5D6E-409C-BE32-E72D297353CC}">
              <c16:uniqueId val="{00000004-3F02-4E91-A612-7EFE54A206A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u="none" strike="noStrike" kern="1200" spc="0" baseline="0" dirty="0">
                <a:solidFill>
                  <a:prstClr val="black">
                    <a:lumMod val="65000"/>
                    <a:lumOff val="35000"/>
                  </a:prstClr>
                </a:solidFill>
              </a:rPr>
              <a:t>2024-2025 </a:t>
            </a:r>
            <a:r>
              <a:rPr lang="tr-TR" sz="1400" b="0" i="0" u="none" strike="noStrike" kern="1200" spc="0" baseline="0" dirty="0" err="1">
                <a:solidFill>
                  <a:prstClr val="black">
                    <a:lumMod val="65000"/>
                    <a:lumOff val="35000"/>
                  </a:prstClr>
                </a:solidFill>
              </a:rPr>
              <a:t>Electricity</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Consumption</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Person</a:t>
            </a:r>
            <a:r>
              <a:rPr lang="tr-TR" sz="1400" b="0" i="0" u="none" strike="noStrike" kern="1200" spc="0" baseline="0" dirty="0">
                <a:solidFill>
                  <a:prstClr val="black">
                    <a:lumMod val="65000"/>
                    <a:lumOff val="35000"/>
                  </a:prstClr>
                </a:solidFill>
              </a:rPr>
              <a:t> (kWh)</a:t>
            </a:r>
          </a:p>
          <a:p>
            <a:pPr>
              <a:defRPr/>
            </a:pP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'grafik 24-25'!$H$8:$M$8</c:f>
              <c:strCache>
                <c:ptCount val="6"/>
                <c:pt idx="0">
                  <c:v>mayıs</c:v>
                </c:pt>
                <c:pt idx="1">
                  <c:v>haziran</c:v>
                </c:pt>
                <c:pt idx="2">
                  <c:v>temmuz</c:v>
                </c:pt>
                <c:pt idx="3">
                  <c:v>ağustos</c:v>
                </c:pt>
                <c:pt idx="4">
                  <c:v>eylül</c:v>
                </c:pt>
                <c:pt idx="5">
                  <c:v>ekim</c:v>
                </c:pt>
              </c:strCache>
              <c:extLst/>
            </c:strRef>
          </c:cat>
          <c:val>
            <c:numRef>
              <c:f>'grafik 24-25'!$H$9:$M$9</c:f>
              <c:numCache>
                <c:formatCode>General</c:formatCode>
                <c:ptCount val="6"/>
                <c:pt idx="0">
                  <c:v>37.914266645728638</c:v>
                </c:pt>
                <c:pt idx="1">
                  <c:v>20.199328767123287</c:v>
                </c:pt>
                <c:pt idx="2">
                  <c:v>20.558864951768488</c:v>
                </c:pt>
                <c:pt idx="3">
                  <c:v>17.717340067340068</c:v>
                </c:pt>
                <c:pt idx="4">
                  <c:v>15.679154799120063</c:v>
                </c:pt>
                <c:pt idx="5">
                  <c:v>22.751306355241717</c:v>
                </c:pt>
              </c:numCache>
              <c:extLst/>
            </c:numRef>
          </c:val>
          <c:extLst>
            <c:ext xmlns:c16="http://schemas.microsoft.com/office/drawing/2014/chart" uri="{C3380CC4-5D6E-409C-BE32-E72D297353CC}">
              <c16:uniqueId val="{00000000-226D-444C-B5DC-8EA613A81FE2}"/>
            </c:ext>
          </c:extLst>
        </c:ser>
        <c:ser>
          <c:idx val="1"/>
          <c:order val="1"/>
          <c:tx>
            <c:v>2025</c:v>
          </c:tx>
          <c:spPr>
            <a:solidFill>
              <a:schemeClr val="accent2"/>
            </a:solidFill>
            <a:ln>
              <a:noFill/>
            </a:ln>
            <a:effectLst/>
          </c:spPr>
          <c:invertIfNegative val="0"/>
          <c:cat>
            <c:strRef>
              <c:f>'grafik 24-25'!$H$8:$M$8</c:f>
              <c:strCache>
                <c:ptCount val="6"/>
                <c:pt idx="0">
                  <c:v>mayıs</c:v>
                </c:pt>
                <c:pt idx="1">
                  <c:v>haziran</c:v>
                </c:pt>
                <c:pt idx="2">
                  <c:v>temmuz</c:v>
                </c:pt>
                <c:pt idx="3">
                  <c:v>ağustos</c:v>
                </c:pt>
                <c:pt idx="4">
                  <c:v>eylül</c:v>
                </c:pt>
                <c:pt idx="5">
                  <c:v>ekim</c:v>
                </c:pt>
              </c:strCache>
              <c:extLst/>
            </c:strRef>
          </c:cat>
          <c:val>
            <c:numRef>
              <c:f>'grafik 24-25'!$H$10:$M$10</c:f>
              <c:numCache>
                <c:formatCode>General</c:formatCode>
                <c:ptCount val="6"/>
                <c:pt idx="0">
                  <c:v>23.233056069008011</c:v>
                </c:pt>
                <c:pt idx="1">
                  <c:v>20.34644940283307</c:v>
                </c:pt>
                <c:pt idx="2">
                  <c:v>20.216233004348126</c:v>
                </c:pt>
                <c:pt idx="3">
                  <c:v>17.540971449758992</c:v>
                </c:pt>
                <c:pt idx="4">
                  <c:v>15.140547049716153</c:v>
                </c:pt>
                <c:pt idx="5">
                  <c:v>15.261237488626024</c:v>
                </c:pt>
              </c:numCache>
              <c:extLst/>
            </c:numRef>
          </c:val>
          <c:extLst>
            <c:ext xmlns:c16="http://schemas.microsoft.com/office/drawing/2014/chart" uri="{C3380CC4-5D6E-409C-BE32-E72D297353CC}">
              <c16:uniqueId val="{00000001-226D-444C-B5DC-8EA613A81FE2}"/>
            </c:ext>
          </c:extLst>
        </c:ser>
        <c:dLbls>
          <c:showLegendKey val="0"/>
          <c:showVal val="0"/>
          <c:showCatName val="0"/>
          <c:showSerName val="0"/>
          <c:showPercent val="0"/>
          <c:showBubbleSize val="0"/>
        </c:dLbls>
        <c:gapWidth val="219"/>
        <c:overlap val="-27"/>
        <c:axId val="1380693359"/>
        <c:axId val="1779158447"/>
      </c:barChart>
      <c:catAx>
        <c:axId val="1380693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79158447"/>
        <c:crosses val="autoZero"/>
        <c:auto val="1"/>
        <c:lblAlgn val="ctr"/>
        <c:lblOffset val="100"/>
        <c:noMultiLvlLbl val="0"/>
      </c:catAx>
      <c:valAx>
        <c:axId val="177915844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80693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u="none" strike="noStrike" kern="1200" spc="0" baseline="0" dirty="0">
                <a:solidFill>
                  <a:prstClr val="black">
                    <a:lumMod val="65000"/>
                    <a:lumOff val="35000"/>
                  </a:prstClr>
                </a:solidFill>
              </a:rPr>
              <a:t>2024-2025 </a:t>
            </a:r>
            <a:r>
              <a:rPr lang="tr-TR" sz="1400" b="0" i="0" u="none" strike="noStrike" kern="1200" spc="0" baseline="0" dirty="0" err="1">
                <a:solidFill>
                  <a:prstClr val="black">
                    <a:lumMod val="65000"/>
                    <a:lumOff val="35000"/>
                  </a:prstClr>
                </a:solidFill>
              </a:rPr>
              <a:t>Electricity</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Consumption</a:t>
            </a:r>
            <a:r>
              <a:rPr lang="tr-TR" sz="1400" b="0" i="0" u="none" strike="noStrike" kern="1200" spc="0" baseline="0" dirty="0">
                <a:solidFill>
                  <a:prstClr val="black">
                    <a:lumMod val="65000"/>
                    <a:lumOff val="35000"/>
                  </a:prstClr>
                </a:solidFill>
              </a:rPr>
              <a:t> (kWh)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'grafik 24-25'!$C$3:$N$3</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strRef>
          </c:cat>
          <c:val>
            <c:numRef>
              <c:f>'grafik 24-25'!$C$4:$N$4</c:f>
              <c:numCache>
                <c:formatCode>General</c:formatCode>
                <c:ptCount val="12"/>
                <c:pt idx="0">
                  <c:v>14971.95</c:v>
                </c:pt>
                <c:pt idx="1">
                  <c:v>29737.57</c:v>
                </c:pt>
                <c:pt idx="2">
                  <c:v>46500.3</c:v>
                </c:pt>
                <c:pt idx="3">
                  <c:v>92967.52</c:v>
                </c:pt>
                <c:pt idx="4">
                  <c:v>241438.05</c:v>
                </c:pt>
                <c:pt idx="5">
                  <c:v>258046.42499999999</c:v>
                </c:pt>
                <c:pt idx="6">
                  <c:v>319690.34999999998</c:v>
                </c:pt>
                <c:pt idx="7">
                  <c:v>331509.15000000002</c:v>
                </c:pt>
                <c:pt idx="8">
                  <c:v>270841.71999999997</c:v>
                </c:pt>
                <c:pt idx="9">
                  <c:v>167540.62</c:v>
                </c:pt>
                <c:pt idx="10">
                  <c:v>16074.45</c:v>
                </c:pt>
                <c:pt idx="11">
                  <c:v>14994</c:v>
                </c:pt>
              </c:numCache>
            </c:numRef>
          </c:val>
          <c:extLst>
            <c:ext xmlns:c16="http://schemas.microsoft.com/office/drawing/2014/chart" uri="{C3380CC4-5D6E-409C-BE32-E72D297353CC}">
              <c16:uniqueId val="{00000000-4CD9-4605-B53C-C091EAC9CA0F}"/>
            </c:ext>
          </c:extLst>
        </c:ser>
        <c:ser>
          <c:idx val="1"/>
          <c:order val="1"/>
          <c:tx>
            <c:v>2025</c:v>
          </c:tx>
          <c:spPr>
            <a:solidFill>
              <a:schemeClr val="accent2"/>
            </a:solidFill>
            <a:ln>
              <a:noFill/>
            </a:ln>
            <a:effectLst/>
          </c:spPr>
          <c:invertIfNegative val="0"/>
          <c:cat>
            <c:strRef>
              <c:f>'grafik 24-25'!$C$3:$N$3</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strRef>
          </c:cat>
          <c:val>
            <c:numRef>
              <c:f>'grafik 24-25'!$C$5:$N$5</c:f>
              <c:numCache>
                <c:formatCode>General</c:formatCode>
                <c:ptCount val="12"/>
                <c:pt idx="0">
                  <c:v>15605.1</c:v>
                </c:pt>
                <c:pt idx="1">
                  <c:v>17326</c:v>
                </c:pt>
                <c:pt idx="2">
                  <c:v>19567</c:v>
                </c:pt>
                <c:pt idx="3">
                  <c:v>47577</c:v>
                </c:pt>
                <c:pt idx="4">
                  <c:v>150829</c:v>
                </c:pt>
                <c:pt idx="5">
                  <c:v>219762</c:v>
                </c:pt>
                <c:pt idx="6">
                  <c:v>292913</c:v>
                </c:pt>
                <c:pt idx="7">
                  <c:v>331156</c:v>
                </c:pt>
                <c:pt idx="8">
                  <c:v>264036</c:v>
                </c:pt>
                <c:pt idx="9">
                  <c:v>167721</c:v>
                </c:pt>
                <c:pt idx="10">
                  <c:v>20697</c:v>
                </c:pt>
                <c:pt idx="11">
                  <c:v>17953</c:v>
                </c:pt>
              </c:numCache>
            </c:numRef>
          </c:val>
          <c:extLst>
            <c:ext xmlns:c16="http://schemas.microsoft.com/office/drawing/2014/chart" uri="{C3380CC4-5D6E-409C-BE32-E72D297353CC}">
              <c16:uniqueId val="{00000001-4CD9-4605-B53C-C091EAC9CA0F}"/>
            </c:ext>
          </c:extLst>
        </c:ser>
        <c:dLbls>
          <c:showLegendKey val="0"/>
          <c:showVal val="0"/>
          <c:showCatName val="0"/>
          <c:showSerName val="0"/>
          <c:showPercent val="0"/>
          <c:showBubbleSize val="0"/>
        </c:dLbls>
        <c:gapWidth val="219"/>
        <c:overlap val="-27"/>
        <c:axId val="1656698975"/>
        <c:axId val="1656698495"/>
      </c:barChart>
      <c:catAx>
        <c:axId val="165669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56698495"/>
        <c:crosses val="autoZero"/>
        <c:auto val="1"/>
        <c:lblAlgn val="ctr"/>
        <c:lblOffset val="100"/>
        <c:noMultiLvlLbl val="0"/>
      </c:catAx>
      <c:valAx>
        <c:axId val="1656698495"/>
        <c:scaling>
          <c:orientation val="minMax"/>
        </c:scaling>
        <c:delete val="1"/>
        <c:axPos val="l"/>
        <c:numFmt formatCode="General" sourceLinked="1"/>
        <c:majorTickMark val="none"/>
        <c:minorTickMark val="none"/>
        <c:tickLblPos val="nextTo"/>
        <c:crossAx val="1656698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0" i="0" u="none" strike="noStrike" kern="1200" spc="0" baseline="0" dirty="0">
                <a:solidFill>
                  <a:prstClr val="black">
                    <a:lumMod val="65000"/>
                    <a:lumOff val="35000"/>
                  </a:prstClr>
                </a:solidFill>
              </a:rPr>
              <a:t>2024-2025 LNG </a:t>
            </a:r>
            <a:r>
              <a:rPr lang="tr-TR" sz="1400" b="0" i="0" u="none" strike="noStrike" kern="1200" spc="0" baseline="0" dirty="0" err="1">
                <a:solidFill>
                  <a:prstClr val="black">
                    <a:lumMod val="65000"/>
                    <a:lumOff val="35000"/>
                  </a:prstClr>
                </a:solidFill>
              </a:rPr>
              <a:t>Consumption</a:t>
            </a:r>
            <a:r>
              <a:rPr lang="tr-TR" sz="1400" b="0" i="0" u="none" strike="noStrike" kern="1200" spc="0" baseline="0" dirty="0">
                <a:solidFill>
                  <a:prstClr val="black">
                    <a:lumMod val="65000"/>
                    <a:lumOff val="35000"/>
                  </a:prstClr>
                </a:solidFill>
              </a:rPr>
              <a:t> (m3)</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tr-TR"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'grafik 24-25'!$D$51:$O$51</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strRef>
          </c:cat>
          <c:val>
            <c:numRef>
              <c:f>'grafik 24-25'!$D$52:$O$52</c:f>
              <c:numCache>
                <c:formatCode>General</c:formatCode>
                <c:ptCount val="12"/>
                <c:pt idx="0">
                  <c:v>0</c:v>
                </c:pt>
                <c:pt idx="1">
                  <c:v>0</c:v>
                </c:pt>
                <c:pt idx="2">
                  <c:v>0</c:v>
                </c:pt>
                <c:pt idx="3">
                  <c:v>270</c:v>
                </c:pt>
                <c:pt idx="4">
                  <c:v>5459</c:v>
                </c:pt>
                <c:pt idx="5">
                  <c:v>5092</c:v>
                </c:pt>
                <c:pt idx="6">
                  <c:v>5428</c:v>
                </c:pt>
                <c:pt idx="7">
                  <c:v>5566</c:v>
                </c:pt>
                <c:pt idx="8">
                  <c:v>6041</c:v>
                </c:pt>
                <c:pt idx="9">
                  <c:v>5000</c:v>
                </c:pt>
                <c:pt idx="10">
                  <c:v>200</c:v>
                </c:pt>
                <c:pt idx="11">
                  <c:v>0</c:v>
                </c:pt>
              </c:numCache>
            </c:numRef>
          </c:val>
          <c:extLst>
            <c:ext xmlns:c16="http://schemas.microsoft.com/office/drawing/2014/chart" uri="{C3380CC4-5D6E-409C-BE32-E72D297353CC}">
              <c16:uniqueId val="{00000000-E6B9-4C11-A094-9EB826C7ABFB}"/>
            </c:ext>
          </c:extLst>
        </c:ser>
        <c:ser>
          <c:idx val="1"/>
          <c:order val="1"/>
          <c:tx>
            <c:v>2025</c:v>
          </c:tx>
          <c:spPr>
            <a:solidFill>
              <a:schemeClr val="accent2"/>
            </a:solidFill>
            <a:ln>
              <a:noFill/>
            </a:ln>
            <a:effectLst/>
          </c:spPr>
          <c:invertIfNegative val="0"/>
          <c:cat>
            <c:strRef>
              <c:f>'grafik 24-25'!$D$51:$O$51</c:f>
              <c:strCache>
                <c:ptCount val="12"/>
                <c:pt idx="0">
                  <c:v>ocak</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strRef>
          </c:cat>
          <c:val>
            <c:numRef>
              <c:f>'grafik 24-25'!$D$53:$O$53</c:f>
              <c:numCache>
                <c:formatCode>General</c:formatCode>
                <c:ptCount val="12"/>
                <c:pt idx="0">
                  <c:v>0</c:v>
                </c:pt>
                <c:pt idx="1">
                  <c:v>0</c:v>
                </c:pt>
                <c:pt idx="2">
                  <c:v>0</c:v>
                </c:pt>
                <c:pt idx="3">
                  <c:v>446</c:v>
                </c:pt>
                <c:pt idx="4">
                  <c:v>3683</c:v>
                </c:pt>
                <c:pt idx="5">
                  <c:v>3058</c:v>
                </c:pt>
                <c:pt idx="6">
                  <c:v>3546</c:v>
                </c:pt>
                <c:pt idx="7">
                  <c:v>3832</c:v>
                </c:pt>
                <c:pt idx="8">
                  <c:v>4100</c:v>
                </c:pt>
                <c:pt idx="9">
                  <c:v>4711</c:v>
                </c:pt>
                <c:pt idx="10">
                  <c:v>350</c:v>
                </c:pt>
                <c:pt idx="11">
                  <c:v>130</c:v>
                </c:pt>
              </c:numCache>
            </c:numRef>
          </c:val>
          <c:extLst>
            <c:ext xmlns:c16="http://schemas.microsoft.com/office/drawing/2014/chart" uri="{C3380CC4-5D6E-409C-BE32-E72D297353CC}">
              <c16:uniqueId val="{00000001-E6B9-4C11-A094-9EB826C7ABFB}"/>
            </c:ext>
          </c:extLst>
        </c:ser>
        <c:dLbls>
          <c:showLegendKey val="0"/>
          <c:showVal val="0"/>
          <c:showCatName val="0"/>
          <c:showSerName val="0"/>
          <c:showPercent val="0"/>
          <c:showBubbleSize val="0"/>
        </c:dLbls>
        <c:gapWidth val="219"/>
        <c:overlap val="-27"/>
        <c:axId val="1785962111"/>
        <c:axId val="1785960191"/>
      </c:barChart>
      <c:catAx>
        <c:axId val="178596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85960191"/>
        <c:crosses val="autoZero"/>
        <c:auto val="1"/>
        <c:lblAlgn val="ctr"/>
        <c:lblOffset val="100"/>
        <c:noMultiLvlLbl val="0"/>
      </c:catAx>
      <c:valAx>
        <c:axId val="1785960191"/>
        <c:scaling>
          <c:orientation val="minMax"/>
        </c:scaling>
        <c:delete val="1"/>
        <c:axPos val="l"/>
        <c:numFmt formatCode="General" sourceLinked="1"/>
        <c:majorTickMark val="none"/>
        <c:minorTickMark val="none"/>
        <c:tickLblPos val="nextTo"/>
        <c:crossAx val="1785962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0" i="0" u="none" strike="noStrike" kern="1200" spc="0" baseline="0" dirty="0">
                <a:solidFill>
                  <a:prstClr val="black">
                    <a:lumMod val="65000"/>
                    <a:lumOff val="35000"/>
                  </a:prstClr>
                </a:solidFill>
              </a:rPr>
              <a:t>2024-2025 LNG </a:t>
            </a:r>
            <a:r>
              <a:rPr lang="tr-TR" sz="1400" b="0" i="0" u="none" strike="noStrike" kern="1200" spc="0" baseline="0" dirty="0" err="1">
                <a:solidFill>
                  <a:prstClr val="black">
                    <a:lumMod val="65000"/>
                    <a:lumOff val="35000"/>
                  </a:prstClr>
                </a:solidFill>
              </a:rPr>
              <a:t>Consumption</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Person</a:t>
            </a:r>
            <a:r>
              <a:rPr lang="tr-TR" sz="1400" b="0" i="0" u="none" strike="noStrike" kern="1200" spc="0" baseline="0" dirty="0">
                <a:solidFill>
                  <a:prstClr val="black">
                    <a:lumMod val="65000"/>
                    <a:lumOff val="35000"/>
                  </a:prstClr>
                </a:solidFill>
              </a:rPr>
              <a:t> (m3)</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'grafik 24-25'!$H$57:$M$57</c:f>
              <c:strCache>
                <c:ptCount val="6"/>
                <c:pt idx="0">
                  <c:v>mayıs</c:v>
                </c:pt>
                <c:pt idx="1">
                  <c:v>haziran</c:v>
                </c:pt>
                <c:pt idx="2">
                  <c:v>temmuz</c:v>
                </c:pt>
                <c:pt idx="3">
                  <c:v>ağustos</c:v>
                </c:pt>
                <c:pt idx="4">
                  <c:v>eylül</c:v>
                </c:pt>
                <c:pt idx="5">
                  <c:v>ekim</c:v>
                </c:pt>
              </c:strCache>
              <c:extLst/>
            </c:strRef>
          </c:cat>
          <c:val>
            <c:numRef>
              <c:f>'grafik 24-25'!$H$58:$M$58</c:f>
              <c:numCache>
                <c:formatCode>General</c:formatCode>
                <c:ptCount val="6"/>
                <c:pt idx="0">
                  <c:v>0.85725502512562812</c:v>
                </c:pt>
                <c:pt idx="1">
                  <c:v>0.39859099804305281</c:v>
                </c:pt>
                <c:pt idx="2">
                  <c:v>0.34906752411575565</c:v>
                </c:pt>
                <c:pt idx="3">
                  <c:v>0.29747207524985303</c:v>
                </c:pt>
                <c:pt idx="4">
                  <c:v>0.34971633669098068</c:v>
                </c:pt>
                <c:pt idx="5">
                  <c:v>0.67897881586094511</c:v>
                </c:pt>
              </c:numCache>
              <c:extLst/>
            </c:numRef>
          </c:val>
          <c:extLst>
            <c:ext xmlns:c16="http://schemas.microsoft.com/office/drawing/2014/chart" uri="{C3380CC4-5D6E-409C-BE32-E72D297353CC}">
              <c16:uniqueId val="{00000000-C098-409A-A140-7B8948FA60CB}"/>
            </c:ext>
          </c:extLst>
        </c:ser>
        <c:ser>
          <c:idx val="1"/>
          <c:order val="1"/>
          <c:tx>
            <c:v>2025</c:v>
          </c:tx>
          <c:spPr>
            <a:solidFill>
              <a:schemeClr val="accent2"/>
            </a:solidFill>
            <a:ln>
              <a:noFill/>
            </a:ln>
            <a:effectLst/>
          </c:spPr>
          <c:invertIfNegative val="0"/>
          <c:cat>
            <c:strRef>
              <c:f>'grafik 24-25'!$H$57:$M$57</c:f>
              <c:strCache>
                <c:ptCount val="6"/>
                <c:pt idx="0">
                  <c:v>mayıs</c:v>
                </c:pt>
                <c:pt idx="1">
                  <c:v>haziran</c:v>
                </c:pt>
                <c:pt idx="2">
                  <c:v>temmuz</c:v>
                </c:pt>
                <c:pt idx="3">
                  <c:v>ağustos</c:v>
                </c:pt>
                <c:pt idx="4">
                  <c:v>eylül</c:v>
                </c:pt>
                <c:pt idx="5">
                  <c:v>ekim</c:v>
                </c:pt>
              </c:strCache>
              <c:extLst/>
            </c:strRef>
          </c:cat>
          <c:val>
            <c:numRef>
              <c:f>'grafik 24-25'!$H$59:$M$59</c:f>
              <c:numCache>
                <c:formatCode>General</c:formatCode>
                <c:ptCount val="6"/>
                <c:pt idx="0">
                  <c:v>0.56731361675908809</c:v>
                </c:pt>
                <c:pt idx="1">
                  <c:v>0.28312193315433754</c:v>
                </c:pt>
                <c:pt idx="2">
                  <c:v>0.24473738698322867</c:v>
                </c:pt>
                <c:pt idx="3">
                  <c:v>0.20297685258753112</c:v>
                </c:pt>
                <c:pt idx="4">
                  <c:v>0.23510522392339012</c:v>
                </c:pt>
                <c:pt idx="5">
                  <c:v>0.42866242038216562</c:v>
                </c:pt>
              </c:numCache>
              <c:extLst/>
            </c:numRef>
          </c:val>
          <c:extLst>
            <c:ext xmlns:c16="http://schemas.microsoft.com/office/drawing/2014/chart" uri="{C3380CC4-5D6E-409C-BE32-E72D297353CC}">
              <c16:uniqueId val="{00000001-C098-409A-A140-7B8948FA60CB}"/>
            </c:ext>
          </c:extLst>
        </c:ser>
        <c:dLbls>
          <c:showLegendKey val="0"/>
          <c:showVal val="0"/>
          <c:showCatName val="0"/>
          <c:showSerName val="0"/>
          <c:showPercent val="0"/>
          <c:showBubbleSize val="0"/>
        </c:dLbls>
        <c:gapWidth val="219"/>
        <c:overlap val="-27"/>
        <c:axId val="1783844223"/>
        <c:axId val="1783844703"/>
      </c:barChart>
      <c:catAx>
        <c:axId val="178384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83844703"/>
        <c:crosses val="autoZero"/>
        <c:auto val="1"/>
        <c:lblAlgn val="ctr"/>
        <c:lblOffset val="100"/>
        <c:noMultiLvlLbl val="0"/>
      </c:catAx>
      <c:valAx>
        <c:axId val="1783844703"/>
        <c:scaling>
          <c:orientation val="minMax"/>
        </c:scaling>
        <c:delete val="1"/>
        <c:axPos val="l"/>
        <c:numFmt formatCode="General" sourceLinked="1"/>
        <c:majorTickMark val="none"/>
        <c:minorTickMark val="none"/>
        <c:tickLblPos val="nextTo"/>
        <c:crossAx val="1783844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0" i="0" u="none" strike="noStrike" kern="1200" spc="0" baseline="0" dirty="0">
                <a:solidFill>
                  <a:prstClr val="black">
                    <a:lumMod val="65000"/>
                    <a:lumOff val="35000"/>
                  </a:prstClr>
                </a:solidFill>
              </a:rPr>
              <a:t>2024-2025 </a:t>
            </a:r>
            <a:r>
              <a:rPr lang="tr-TR" sz="1400" b="0" i="0" u="none" strike="noStrike" kern="1200" spc="0" baseline="0" dirty="0" err="1">
                <a:solidFill>
                  <a:prstClr val="black">
                    <a:lumMod val="65000"/>
                    <a:lumOff val="35000"/>
                  </a:prstClr>
                </a:solidFill>
              </a:rPr>
              <a:t>Water</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Consumption</a:t>
            </a:r>
            <a:r>
              <a:rPr lang="tr-TR" sz="1400" b="0" i="0" u="none" strike="noStrike" kern="1200" spc="0" baseline="0" dirty="0">
                <a:solidFill>
                  <a:prstClr val="black">
                    <a:lumMod val="65000"/>
                    <a:lumOff val="35000"/>
                  </a:prstClr>
                </a:solidFill>
              </a:rPr>
              <a:t> (litre)</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tr-TR"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Sayfa1!$B$31:$M$31</c:f>
              <c:strCache>
                <c:ptCount val="12"/>
                <c:pt idx="0">
                  <c:v>ocak </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strRef>
          </c:cat>
          <c:val>
            <c:numRef>
              <c:f>Sayfa1!$B$32:$M$32</c:f>
              <c:numCache>
                <c:formatCode>General</c:formatCode>
                <c:ptCount val="12"/>
                <c:pt idx="0">
                  <c:v>193</c:v>
                </c:pt>
                <c:pt idx="1">
                  <c:v>250</c:v>
                </c:pt>
                <c:pt idx="2">
                  <c:v>295</c:v>
                </c:pt>
                <c:pt idx="3">
                  <c:v>2502</c:v>
                </c:pt>
                <c:pt idx="4">
                  <c:v>3273</c:v>
                </c:pt>
                <c:pt idx="5">
                  <c:v>4219</c:v>
                </c:pt>
                <c:pt idx="6">
                  <c:v>6372</c:v>
                </c:pt>
                <c:pt idx="7">
                  <c:v>7960</c:v>
                </c:pt>
                <c:pt idx="8">
                  <c:v>6835</c:v>
                </c:pt>
                <c:pt idx="9">
                  <c:v>5700</c:v>
                </c:pt>
                <c:pt idx="10">
                  <c:v>3390</c:v>
                </c:pt>
                <c:pt idx="11">
                  <c:v>183</c:v>
                </c:pt>
              </c:numCache>
            </c:numRef>
          </c:val>
          <c:extLst>
            <c:ext xmlns:c16="http://schemas.microsoft.com/office/drawing/2014/chart" uri="{C3380CC4-5D6E-409C-BE32-E72D297353CC}">
              <c16:uniqueId val="{00000000-D89F-4083-9FFA-B154B8A2D738}"/>
            </c:ext>
          </c:extLst>
        </c:ser>
        <c:ser>
          <c:idx val="1"/>
          <c:order val="1"/>
          <c:tx>
            <c:v>2025</c:v>
          </c:tx>
          <c:spPr>
            <a:solidFill>
              <a:schemeClr val="accent2"/>
            </a:solidFill>
            <a:ln>
              <a:noFill/>
            </a:ln>
            <a:effectLst/>
          </c:spPr>
          <c:invertIfNegative val="0"/>
          <c:cat>
            <c:strRef>
              <c:f>Sayfa1!$B$31:$M$31</c:f>
              <c:strCache>
                <c:ptCount val="12"/>
                <c:pt idx="0">
                  <c:v>ocak </c:v>
                </c:pt>
                <c:pt idx="1">
                  <c:v>şubat</c:v>
                </c:pt>
                <c:pt idx="2">
                  <c:v>mart</c:v>
                </c:pt>
                <c:pt idx="3">
                  <c:v>nisan</c:v>
                </c:pt>
                <c:pt idx="4">
                  <c:v>mayıs</c:v>
                </c:pt>
                <c:pt idx="5">
                  <c:v>haziran</c:v>
                </c:pt>
                <c:pt idx="6">
                  <c:v>temmuz</c:v>
                </c:pt>
                <c:pt idx="7">
                  <c:v>ağustos</c:v>
                </c:pt>
                <c:pt idx="8">
                  <c:v>eylül</c:v>
                </c:pt>
                <c:pt idx="9">
                  <c:v>ekim</c:v>
                </c:pt>
                <c:pt idx="10">
                  <c:v>kasım</c:v>
                </c:pt>
                <c:pt idx="11">
                  <c:v>aralık</c:v>
                </c:pt>
              </c:strCache>
            </c:strRef>
          </c:cat>
          <c:val>
            <c:numRef>
              <c:f>Sayfa1!$B$33:$M$33</c:f>
              <c:numCache>
                <c:formatCode>General</c:formatCode>
                <c:ptCount val="12"/>
                <c:pt idx="0">
                  <c:v>160</c:v>
                </c:pt>
                <c:pt idx="1">
                  <c:v>161</c:v>
                </c:pt>
                <c:pt idx="2">
                  <c:v>463</c:v>
                </c:pt>
                <c:pt idx="3">
                  <c:v>839</c:v>
                </c:pt>
                <c:pt idx="4">
                  <c:v>3849</c:v>
                </c:pt>
                <c:pt idx="5">
                  <c:v>4930</c:v>
                </c:pt>
                <c:pt idx="6">
                  <c:v>4518</c:v>
                </c:pt>
                <c:pt idx="7">
                  <c:v>7301</c:v>
                </c:pt>
                <c:pt idx="8">
                  <c:v>6200</c:v>
                </c:pt>
                <c:pt idx="9">
                  <c:v>5204</c:v>
                </c:pt>
                <c:pt idx="10">
                  <c:v>345</c:v>
                </c:pt>
                <c:pt idx="11">
                  <c:v>319</c:v>
                </c:pt>
              </c:numCache>
            </c:numRef>
          </c:val>
          <c:extLst>
            <c:ext xmlns:c16="http://schemas.microsoft.com/office/drawing/2014/chart" uri="{C3380CC4-5D6E-409C-BE32-E72D297353CC}">
              <c16:uniqueId val="{00000001-D89F-4083-9FFA-B154B8A2D738}"/>
            </c:ext>
          </c:extLst>
        </c:ser>
        <c:dLbls>
          <c:showLegendKey val="0"/>
          <c:showVal val="0"/>
          <c:showCatName val="0"/>
          <c:showSerName val="0"/>
          <c:showPercent val="0"/>
          <c:showBubbleSize val="0"/>
        </c:dLbls>
        <c:gapWidth val="219"/>
        <c:overlap val="-27"/>
        <c:axId val="643572271"/>
        <c:axId val="643556431"/>
      </c:barChart>
      <c:catAx>
        <c:axId val="64357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43556431"/>
        <c:crosses val="autoZero"/>
        <c:auto val="1"/>
        <c:lblAlgn val="ctr"/>
        <c:lblOffset val="100"/>
        <c:noMultiLvlLbl val="0"/>
      </c:catAx>
      <c:valAx>
        <c:axId val="643556431"/>
        <c:scaling>
          <c:orientation val="minMax"/>
        </c:scaling>
        <c:delete val="1"/>
        <c:axPos val="l"/>
        <c:numFmt formatCode="General" sourceLinked="1"/>
        <c:majorTickMark val="none"/>
        <c:minorTickMark val="none"/>
        <c:tickLblPos val="nextTo"/>
        <c:crossAx val="64357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u="none" strike="noStrike" kern="1200" spc="0" baseline="0" dirty="0">
                <a:solidFill>
                  <a:prstClr val="black">
                    <a:lumMod val="65000"/>
                    <a:lumOff val="35000"/>
                  </a:prstClr>
                </a:solidFill>
              </a:rPr>
              <a:t>2024-2025 </a:t>
            </a:r>
            <a:r>
              <a:rPr lang="tr-TR" sz="1400" b="0" i="0" u="none" strike="noStrike" kern="1200" spc="0" baseline="0" dirty="0" err="1">
                <a:solidFill>
                  <a:prstClr val="black">
                    <a:lumMod val="65000"/>
                    <a:lumOff val="35000"/>
                  </a:prstClr>
                </a:solidFill>
              </a:rPr>
              <a:t>Water</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Consumption</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Person</a:t>
            </a:r>
            <a:r>
              <a:rPr lang="tr-TR" sz="1400" b="0" i="0" u="none" strike="noStrike" kern="1200" spc="0" baseline="0" dirty="0">
                <a:solidFill>
                  <a:prstClr val="black">
                    <a:lumMod val="65000"/>
                    <a:lumOff val="35000"/>
                  </a:prstClr>
                </a:solidFill>
              </a:rPr>
              <a:t> (litre)</a:t>
            </a:r>
          </a:p>
          <a:p>
            <a:pPr>
              <a:defRPr/>
            </a:pP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Sayfa1!$F$40:$K$40</c:f>
              <c:strCache>
                <c:ptCount val="6"/>
                <c:pt idx="0">
                  <c:v>mayıs</c:v>
                </c:pt>
                <c:pt idx="1">
                  <c:v>haziran</c:v>
                </c:pt>
                <c:pt idx="2">
                  <c:v>temmuz</c:v>
                </c:pt>
                <c:pt idx="3">
                  <c:v>ağustos</c:v>
                </c:pt>
                <c:pt idx="4">
                  <c:v>eylül</c:v>
                </c:pt>
                <c:pt idx="5">
                  <c:v>ekim</c:v>
                </c:pt>
              </c:strCache>
              <c:extLst/>
            </c:strRef>
          </c:cat>
          <c:val>
            <c:numRef>
              <c:f>Sayfa1!$F$41:$K$41</c:f>
              <c:numCache>
                <c:formatCode>General</c:formatCode>
                <c:ptCount val="6"/>
                <c:pt idx="0">
                  <c:v>0.51397613065326631</c:v>
                </c:pt>
                <c:pt idx="1">
                  <c:v>0.33025440313111548</c:v>
                </c:pt>
                <c:pt idx="2">
                  <c:v>0.40977491961414791</c:v>
                </c:pt>
                <c:pt idx="3">
                  <c:v>0.42541820319598095</c:v>
                </c:pt>
                <c:pt idx="4">
                  <c:v>0.39568137084635868</c:v>
                </c:pt>
                <c:pt idx="5">
                  <c:v>0.77403585008147746</c:v>
                </c:pt>
              </c:numCache>
              <c:extLst/>
            </c:numRef>
          </c:val>
          <c:extLst>
            <c:ext xmlns:c16="http://schemas.microsoft.com/office/drawing/2014/chart" uri="{C3380CC4-5D6E-409C-BE32-E72D297353CC}">
              <c16:uniqueId val="{00000000-94EE-45FC-9E9C-6287C94FF72B}"/>
            </c:ext>
          </c:extLst>
        </c:ser>
        <c:ser>
          <c:idx val="1"/>
          <c:order val="1"/>
          <c:tx>
            <c:v>2025</c:v>
          </c:tx>
          <c:spPr>
            <a:solidFill>
              <a:schemeClr val="accent2"/>
            </a:solidFill>
            <a:ln>
              <a:noFill/>
            </a:ln>
            <a:effectLst/>
          </c:spPr>
          <c:invertIfNegative val="0"/>
          <c:cat>
            <c:strRef>
              <c:f>Sayfa1!$F$40:$K$40</c:f>
              <c:strCache>
                <c:ptCount val="6"/>
                <c:pt idx="0">
                  <c:v>mayıs</c:v>
                </c:pt>
                <c:pt idx="1">
                  <c:v>haziran</c:v>
                </c:pt>
                <c:pt idx="2">
                  <c:v>temmuz</c:v>
                </c:pt>
                <c:pt idx="3">
                  <c:v>ağustos</c:v>
                </c:pt>
                <c:pt idx="4">
                  <c:v>eylül</c:v>
                </c:pt>
                <c:pt idx="5">
                  <c:v>ekim</c:v>
                </c:pt>
              </c:strCache>
              <c:extLst/>
            </c:strRef>
          </c:cat>
          <c:val>
            <c:numRef>
              <c:f>Sayfa1!$F$42:$K$42</c:f>
              <c:numCache>
                <c:formatCode>General</c:formatCode>
                <c:ptCount val="6"/>
                <c:pt idx="0">
                  <c:v>0.59288354898336415</c:v>
                </c:pt>
                <c:pt idx="1">
                  <c:v>0.45643921859087122</c:v>
                </c:pt>
                <c:pt idx="2">
                  <c:v>0.31182276209538268</c:v>
                </c:pt>
                <c:pt idx="3">
                  <c:v>0.38672599184278827</c:v>
                </c:pt>
                <c:pt idx="4">
                  <c:v>0.35552497276219969</c:v>
                </c:pt>
                <c:pt idx="5">
                  <c:v>0.47352138307552322</c:v>
                </c:pt>
              </c:numCache>
              <c:extLst/>
            </c:numRef>
          </c:val>
          <c:extLst>
            <c:ext xmlns:c16="http://schemas.microsoft.com/office/drawing/2014/chart" uri="{C3380CC4-5D6E-409C-BE32-E72D297353CC}">
              <c16:uniqueId val="{00000001-94EE-45FC-9E9C-6287C94FF72B}"/>
            </c:ext>
          </c:extLst>
        </c:ser>
        <c:dLbls>
          <c:showLegendKey val="0"/>
          <c:showVal val="0"/>
          <c:showCatName val="0"/>
          <c:showSerName val="0"/>
          <c:showPercent val="0"/>
          <c:showBubbleSize val="0"/>
        </c:dLbls>
        <c:gapWidth val="219"/>
        <c:overlap val="-27"/>
        <c:axId val="1315260447"/>
        <c:axId val="1315273887"/>
      </c:barChart>
      <c:catAx>
        <c:axId val="1315260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15273887"/>
        <c:crosses val="autoZero"/>
        <c:auto val="1"/>
        <c:lblAlgn val="ctr"/>
        <c:lblOffset val="100"/>
        <c:noMultiLvlLbl val="0"/>
      </c:catAx>
      <c:valAx>
        <c:axId val="1315273887"/>
        <c:scaling>
          <c:orientation val="minMax"/>
        </c:scaling>
        <c:delete val="1"/>
        <c:axPos val="l"/>
        <c:numFmt formatCode="General" sourceLinked="1"/>
        <c:majorTickMark val="none"/>
        <c:minorTickMark val="none"/>
        <c:tickLblPos val="nextTo"/>
        <c:crossAx val="1315260447"/>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0" i="0" u="none" strike="noStrike" kern="1200" spc="0" baseline="0" dirty="0">
                <a:solidFill>
                  <a:prstClr val="black">
                    <a:lumMod val="65000"/>
                    <a:lumOff val="35000"/>
                  </a:prstClr>
                </a:solidFill>
              </a:rPr>
              <a:t>2024-2025 Solid </a:t>
            </a:r>
            <a:r>
              <a:rPr lang="tr-TR" sz="1400" b="0" i="0" u="none" strike="noStrike" kern="1200" spc="0" baseline="0" dirty="0" err="1">
                <a:solidFill>
                  <a:prstClr val="black">
                    <a:lumMod val="65000"/>
                    <a:lumOff val="35000"/>
                  </a:prstClr>
                </a:solidFill>
              </a:rPr>
              <a:t>Waste</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Quantity</a:t>
            </a:r>
            <a:r>
              <a:rPr lang="tr-TR" sz="1400" b="0" i="0" u="none" strike="noStrike" kern="1200" spc="0" baseline="0" dirty="0">
                <a:solidFill>
                  <a:prstClr val="black">
                    <a:lumMod val="65000"/>
                    <a:lumOff val="35000"/>
                  </a:prstClr>
                </a:solidFill>
              </a:rPr>
              <a:t> (kg)</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Sayfa1!$B$46:$M$46</c:f>
              <c:strCache>
                <c:ptCount val="12"/>
                <c:pt idx="0">
                  <c:v>ocak</c:v>
                </c:pt>
                <c:pt idx="1">
                  <c:v>şubat</c:v>
                </c:pt>
                <c:pt idx="2">
                  <c:v>mart</c:v>
                </c:pt>
                <c:pt idx="3">
                  <c:v>nisan</c:v>
                </c:pt>
                <c:pt idx="4">
                  <c:v>mayıs</c:v>
                </c:pt>
                <c:pt idx="5">
                  <c:v>haziran</c:v>
                </c:pt>
                <c:pt idx="6">
                  <c:v>temmuz</c:v>
                </c:pt>
                <c:pt idx="7">
                  <c:v>ağustos</c:v>
                </c:pt>
                <c:pt idx="8">
                  <c:v>eylül </c:v>
                </c:pt>
                <c:pt idx="9">
                  <c:v>ekim</c:v>
                </c:pt>
                <c:pt idx="10">
                  <c:v>kasım</c:v>
                </c:pt>
                <c:pt idx="11">
                  <c:v>aralık</c:v>
                </c:pt>
              </c:strCache>
            </c:strRef>
          </c:cat>
          <c:val>
            <c:numRef>
              <c:f>Sayfa1!$B$47:$M$47</c:f>
              <c:numCache>
                <c:formatCode>General</c:formatCode>
                <c:ptCount val="12"/>
                <c:pt idx="0">
                  <c:v>875</c:v>
                </c:pt>
                <c:pt idx="1">
                  <c:v>895</c:v>
                </c:pt>
                <c:pt idx="2">
                  <c:v>1018</c:v>
                </c:pt>
                <c:pt idx="3">
                  <c:v>1555</c:v>
                </c:pt>
                <c:pt idx="4">
                  <c:v>5888</c:v>
                </c:pt>
                <c:pt idx="5">
                  <c:v>8519</c:v>
                </c:pt>
                <c:pt idx="6">
                  <c:v>9099</c:v>
                </c:pt>
                <c:pt idx="7">
                  <c:v>9423</c:v>
                </c:pt>
                <c:pt idx="8">
                  <c:v>5738</c:v>
                </c:pt>
                <c:pt idx="9">
                  <c:v>5466</c:v>
                </c:pt>
                <c:pt idx="10">
                  <c:v>975</c:v>
                </c:pt>
                <c:pt idx="11">
                  <c:v>792</c:v>
                </c:pt>
              </c:numCache>
            </c:numRef>
          </c:val>
          <c:extLst>
            <c:ext xmlns:c16="http://schemas.microsoft.com/office/drawing/2014/chart" uri="{C3380CC4-5D6E-409C-BE32-E72D297353CC}">
              <c16:uniqueId val="{00000000-BAD2-4A89-BA3F-D65BB1B30953}"/>
            </c:ext>
          </c:extLst>
        </c:ser>
        <c:ser>
          <c:idx val="1"/>
          <c:order val="1"/>
          <c:tx>
            <c:v>2025</c:v>
          </c:tx>
          <c:spPr>
            <a:solidFill>
              <a:schemeClr val="accent2"/>
            </a:solidFill>
            <a:ln>
              <a:noFill/>
            </a:ln>
            <a:effectLst/>
          </c:spPr>
          <c:invertIfNegative val="0"/>
          <c:cat>
            <c:strRef>
              <c:f>Sayfa1!$B$46:$M$46</c:f>
              <c:strCache>
                <c:ptCount val="12"/>
                <c:pt idx="0">
                  <c:v>ocak</c:v>
                </c:pt>
                <c:pt idx="1">
                  <c:v>şubat</c:v>
                </c:pt>
                <c:pt idx="2">
                  <c:v>mart</c:v>
                </c:pt>
                <c:pt idx="3">
                  <c:v>nisan</c:v>
                </c:pt>
                <c:pt idx="4">
                  <c:v>mayıs</c:v>
                </c:pt>
                <c:pt idx="5">
                  <c:v>haziran</c:v>
                </c:pt>
                <c:pt idx="6">
                  <c:v>temmuz</c:v>
                </c:pt>
                <c:pt idx="7">
                  <c:v>ağustos</c:v>
                </c:pt>
                <c:pt idx="8">
                  <c:v>eylül </c:v>
                </c:pt>
                <c:pt idx="9">
                  <c:v>ekim</c:v>
                </c:pt>
                <c:pt idx="10">
                  <c:v>kasım</c:v>
                </c:pt>
                <c:pt idx="11">
                  <c:v>aralık</c:v>
                </c:pt>
              </c:strCache>
            </c:strRef>
          </c:cat>
          <c:val>
            <c:numRef>
              <c:f>Sayfa1!$B$48:$M$48</c:f>
              <c:numCache>
                <c:formatCode>General</c:formatCode>
                <c:ptCount val="12"/>
                <c:pt idx="0">
                  <c:v>830</c:v>
                </c:pt>
                <c:pt idx="1">
                  <c:v>646</c:v>
                </c:pt>
                <c:pt idx="2">
                  <c:v>948</c:v>
                </c:pt>
                <c:pt idx="3">
                  <c:v>1505</c:v>
                </c:pt>
                <c:pt idx="4">
                  <c:v>2153</c:v>
                </c:pt>
                <c:pt idx="5">
                  <c:v>2342</c:v>
                </c:pt>
                <c:pt idx="6">
                  <c:v>2346</c:v>
                </c:pt>
                <c:pt idx="7">
                  <c:v>2280</c:v>
                </c:pt>
                <c:pt idx="8">
                  <c:v>2015</c:v>
                </c:pt>
                <c:pt idx="9">
                  <c:v>1813</c:v>
                </c:pt>
                <c:pt idx="10">
                  <c:v>930</c:v>
                </c:pt>
                <c:pt idx="11">
                  <c:v>646</c:v>
                </c:pt>
              </c:numCache>
            </c:numRef>
          </c:val>
          <c:extLst>
            <c:ext xmlns:c16="http://schemas.microsoft.com/office/drawing/2014/chart" uri="{C3380CC4-5D6E-409C-BE32-E72D297353CC}">
              <c16:uniqueId val="{00000001-BAD2-4A89-BA3F-D65BB1B30953}"/>
            </c:ext>
          </c:extLst>
        </c:ser>
        <c:dLbls>
          <c:showLegendKey val="0"/>
          <c:showVal val="0"/>
          <c:showCatName val="0"/>
          <c:showSerName val="0"/>
          <c:showPercent val="0"/>
          <c:showBubbleSize val="0"/>
        </c:dLbls>
        <c:gapWidth val="219"/>
        <c:overlap val="-27"/>
        <c:axId val="193475663"/>
        <c:axId val="193474703"/>
      </c:barChart>
      <c:catAx>
        <c:axId val="19347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93474703"/>
        <c:crosses val="autoZero"/>
        <c:auto val="1"/>
        <c:lblAlgn val="ctr"/>
        <c:lblOffset val="100"/>
        <c:noMultiLvlLbl val="0"/>
      </c:catAx>
      <c:valAx>
        <c:axId val="193474703"/>
        <c:scaling>
          <c:orientation val="minMax"/>
        </c:scaling>
        <c:delete val="1"/>
        <c:axPos val="l"/>
        <c:numFmt formatCode="General" sourceLinked="1"/>
        <c:majorTickMark val="none"/>
        <c:minorTickMark val="none"/>
        <c:tickLblPos val="nextTo"/>
        <c:crossAx val="193475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u="none" strike="noStrike" kern="1200" spc="0" baseline="0" dirty="0">
                <a:solidFill>
                  <a:prstClr val="black">
                    <a:lumMod val="65000"/>
                    <a:lumOff val="35000"/>
                  </a:prstClr>
                </a:solidFill>
              </a:rPr>
              <a:t>2024-2025 Solid </a:t>
            </a:r>
            <a:r>
              <a:rPr lang="tr-TR" sz="1400" b="0" i="0" u="none" strike="noStrike" kern="1200" spc="0" baseline="0" dirty="0" err="1">
                <a:solidFill>
                  <a:prstClr val="black">
                    <a:lumMod val="65000"/>
                    <a:lumOff val="35000"/>
                  </a:prstClr>
                </a:solidFill>
              </a:rPr>
              <a:t>Waste</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Quantity</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a:t>
            </a:r>
            <a:r>
              <a:rPr lang="tr-TR" sz="1400" b="0" i="0" u="none" strike="noStrike" kern="1200" spc="0" baseline="0" dirty="0">
                <a:solidFill>
                  <a:prstClr val="black">
                    <a:lumMod val="65000"/>
                    <a:lumOff val="35000"/>
                  </a:prstClr>
                </a:solidFill>
              </a:rPr>
              <a:t> </a:t>
            </a:r>
            <a:r>
              <a:rPr lang="tr-TR" sz="1400" b="0" i="0" u="none" strike="noStrike" kern="1200" spc="0" baseline="0" dirty="0" err="1">
                <a:solidFill>
                  <a:prstClr val="black">
                    <a:lumMod val="65000"/>
                    <a:lumOff val="35000"/>
                  </a:prstClr>
                </a:solidFill>
              </a:rPr>
              <a:t>Person</a:t>
            </a:r>
            <a:r>
              <a:rPr lang="tr-TR" sz="1400" b="0" i="0" u="none" strike="noStrike" kern="1200" spc="0" baseline="0" dirty="0">
                <a:solidFill>
                  <a:prstClr val="black">
                    <a:lumMod val="65000"/>
                    <a:lumOff val="35000"/>
                  </a:prstClr>
                </a:solidFill>
              </a:rPr>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2024</c:v>
          </c:tx>
          <c:spPr>
            <a:solidFill>
              <a:schemeClr val="accent1"/>
            </a:solidFill>
            <a:ln>
              <a:noFill/>
            </a:ln>
            <a:effectLst/>
          </c:spPr>
          <c:invertIfNegative val="0"/>
          <c:cat>
            <c:strRef>
              <c:f>Sayfa1!$F$53:$K$53</c:f>
              <c:strCache>
                <c:ptCount val="6"/>
                <c:pt idx="0">
                  <c:v>mayıs</c:v>
                </c:pt>
                <c:pt idx="1">
                  <c:v>haziran</c:v>
                </c:pt>
                <c:pt idx="2">
                  <c:v>temmuz</c:v>
                </c:pt>
                <c:pt idx="3">
                  <c:v>ağustos</c:v>
                </c:pt>
                <c:pt idx="4">
                  <c:v>eylül </c:v>
                </c:pt>
                <c:pt idx="5">
                  <c:v>ekim</c:v>
                </c:pt>
              </c:strCache>
              <c:extLst/>
            </c:strRef>
          </c:cat>
          <c:val>
            <c:numRef>
              <c:f>Sayfa1!$F$54:$K$54</c:f>
              <c:numCache>
                <c:formatCode>General</c:formatCode>
                <c:ptCount val="6"/>
                <c:pt idx="0">
                  <c:v>0.92462311557788945</c:v>
                </c:pt>
                <c:pt idx="1">
                  <c:v>0.6668493150684931</c:v>
                </c:pt>
                <c:pt idx="2">
                  <c:v>0.58514469453376206</c:v>
                </c:pt>
                <c:pt idx="3">
                  <c:v>0.50360750360750361</c:v>
                </c:pt>
                <c:pt idx="4">
                  <c:v>0.33217552390876459</c:v>
                </c:pt>
                <c:pt idx="5">
                  <c:v>0.74225964149918522</c:v>
                </c:pt>
              </c:numCache>
              <c:extLst/>
            </c:numRef>
          </c:val>
          <c:extLst>
            <c:ext xmlns:c16="http://schemas.microsoft.com/office/drawing/2014/chart" uri="{C3380CC4-5D6E-409C-BE32-E72D297353CC}">
              <c16:uniqueId val="{00000000-9B66-4B56-B5CA-3E995B0AF76C}"/>
            </c:ext>
          </c:extLst>
        </c:ser>
        <c:ser>
          <c:idx val="1"/>
          <c:order val="1"/>
          <c:tx>
            <c:v>2025</c:v>
          </c:tx>
          <c:spPr>
            <a:solidFill>
              <a:schemeClr val="accent2"/>
            </a:solidFill>
            <a:ln>
              <a:noFill/>
            </a:ln>
            <a:effectLst/>
          </c:spPr>
          <c:invertIfNegative val="0"/>
          <c:cat>
            <c:strRef>
              <c:f>Sayfa1!$F$53:$K$53</c:f>
              <c:strCache>
                <c:ptCount val="6"/>
                <c:pt idx="0">
                  <c:v>mayıs</c:v>
                </c:pt>
                <c:pt idx="1">
                  <c:v>haziran</c:v>
                </c:pt>
                <c:pt idx="2">
                  <c:v>temmuz</c:v>
                </c:pt>
                <c:pt idx="3">
                  <c:v>ağustos</c:v>
                </c:pt>
                <c:pt idx="4">
                  <c:v>eylül </c:v>
                </c:pt>
                <c:pt idx="5">
                  <c:v>ekim</c:v>
                </c:pt>
              </c:strCache>
              <c:extLst/>
            </c:strRef>
          </c:cat>
          <c:val>
            <c:numRef>
              <c:f>Sayfa1!$F$55:$K$55</c:f>
              <c:numCache>
                <c:formatCode>General</c:formatCode>
                <c:ptCount val="6"/>
                <c:pt idx="0">
                  <c:v>0.33163894023413432</c:v>
                </c:pt>
                <c:pt idx="1">
                  <c:v>0.21683177483566338</c:v>
                </c:pt>
                <c:pt idx="2">
                  <c:v>0.16191593622748293</c:v>
                </c:pt>
                <c:pt idx="3">
                  <c:v>0.12076910853329095</c:v>
                </c:pt>
                <c:pt idx="4">
                  <c:v>0.11554561614771489</c:v>
                </c:pt>
                <c:pt idx="5">
                  <c:v>0.16496815286624203</c:v>
                </c:pt>
              </c:numCache>
              <c:extLst/>
            </c:numRef>
          </c:val>
          <c:extLst>
            <c:ext xmlns:c16="http://schemas.microsoft.com/office/drawing/2014/chart" uri="{C3380CC4-5D6E-409C-BE32-E72D297353CC}">
              <c16:uniqueId val="{00000001-9B66-4B56-B5CA-3E995B0AF76C}"/>
            </c:ext>
          </c:extLst>
        </c:ser>
        <c:dLbls>
          <c:showLegendKey val="0"/>
          <c:showVal val="0"/>
          <c:showCatName val="0"/>
          <c:showSerName val="0"/>
          <c:showPercent val="0"/>
          <c:showBubbleSize val="0"/>
        </c:dLbls>
        <c:gapWidth val="219"/>
        <c:overlap val="-27"/>
        <c:axId val="402692991"/>
        <c:axId val="402695391"/>
      </c:barChart>
      <c:catAx>
        <c:axId val="402692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02695391"/>
        <c:crosses val="autoZero"/>
        <c:auto val="1"/>
        <c:lblAlgn val="ctr"/>
        <c:lblOffset val="100"/>
        <c:noMultiLvlLbl val="0"/>
      </c:catAx>
      <c:valAx>
        <c:axId val="40269539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02692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6DB8F-A813-4321-8C91-142634D10D89}" type="datetimeFigureOut">
              <a:rPr lang="tr-TR" smtClean="0"/>
              <a:t>14.04.2026</a:t>
            </a:fld>
            <a:endParaRPr lang="tr-TR"/>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7CAE-650B-4AA8-9F7D-CB4BF2F3D400}" type="slidenum">
              <a:rPr lang="tr-TR" smtClean="0"/>
              <a:t>‹#›</a:t>
            </a:fld>
            <a:endParaRPr lang="tr-TR"/>
          </a:p>
        </p:txBody>
      </p:sp>
    </p:spTree>
    <p:extLst>
      <p:ext uri="{BB962C8B-B14F-4D97-AF65-F5344CB8AC3E}">
        <p14:creationId xmlns:p14="http://schemas.microsoft.com/office/powerpoint/2010/main" val="33052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8</a:t>
            </a:fld>
            <a:endParaRPr lang="tr-TR"/>
          </a:p>
        </p:txBody>
      </p:sp>
    </p:spTree>
    <p:extLst>
      <p:ext uri="{BB962C8B-B14F-4D97-AF65-F5344CB8AC3E}">
        <p14:creationId xmlns:p14="http://schemas.microsoft.com/office/powerpoint/2010/main" val="604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36</a:t>
            </a:fld>
            <a:endParaRPr lang="tr-TR"/>
          </a:p>
        </p:txBody>
      </p:sp>
    </p:spTree>
    <p:extLst>
      <p:ext uri="{BB962C8B-B14F-4D97-AF65-F5344CB8AC3E}">
        <p14:creationId xmlns:p14="http://schemas.microsoft.com/office/powerpoint/2010/main" val="171096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37</a:t>
            </a:fld>
            <a:endParaRPr lang="tr-TR"/>
          </a:p>
        </p:txBody>
      </p:sp>
    </p:spTree>
    <p:extLst>
      <p:ext uri="{BB962C8B-B14F-4D97-AF65-F5344CB8AC3E}">
        <p14:creationId xmlns:p14="http://schemas.microsoft.com/office/powerpoint/2010/main" val="295355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40</a:t>
            </a:fld>
            <a:endParaRPr lang="tr-TR"/>
          </a:p>
        </p:txBody>
      </p:sp>
    </p:spTree>
    <p:extLst>
      <p:ext uri="{BB962C8B-B14F-4D97-AF65-F5344CB8AC3E}">
        <p14:creationId xmlns:p14="http://schemas.microsoft.com/office/powerpoint/2010/main" val="323272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1E397CAE-650B-4AA8-9F7D-CB4BF2F3D400}" type="slidenum">
              <a:rPr lang="tr-TR" smtClean="0"/>
              <a:t>53</a:t>
            </a:fld>
            <a:endParaRPr lang="tr-TR"/>
          </a:p>
        </p:txBody>
      </p:sp>
    </p:spTree>
    <p:extLst>
      <p:ext uri="{BB962C8B-B14F-4D97-AF65-F5344CB8AC3E}">
        <p14:creationId xmlns:p14="http://schemas.microsoft.com/office/powerpoint/2010/main" val="484674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3429F-6B33-66F5-79FA-FF0F2F16ECE5}"/>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2E04ACE8-FC0E-85C7-5274-E83A3B9B5D6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529E6DF-7AA6-FCB5-A877-AA0EC70EE597}"/>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0E73ED5C-2502-3BB8-69EC-E60DDE731F24}"/>
              </a:ext>
            </a:extLst>
          </p:cNvPr>
          <p:cNvSpPr>
            <a:spLocks noGrp="1"/>
          </p:cNvSpPr>
          <p:nvPr>
            <p:ph type="sldNum" sz="quarter" idx="10"/>
          </p:nvPr>
        </p:nvSpPr>
        <p:spPr/>
        <p:txBody>
          <a:bodyPr/>
          <a:lstStyle/>
          <a:p>
            <a:fld id="{1E397CAE-650B-4AA8-9F7D-CB4BF2F3D400}" type="slidenum">
              <a:rPr lang="tr-TR" smtClean="0"/>
              <a:t>54</a:t>
            </a:fld>
            <a:endParaRPr lang="tr-TR"/>
          </a:p>
        </p:txBody>
      </p:sp>
    </p:spTree>
    <p:extLst>
      <p:ext uri="{BB962C8B-B14F-4D97-AF65-F5344CB8AC3E}">
        <p14:creationId xmlns:p14="http://schemas.microsoft.com/office/powerpoint/2010/main" val="114015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D148-1BBE-8225-BB50-4DE1F5058356}"/>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D4A6BE3E-5CFA-ECC3-24A1-7B7912F4545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3B3C3FB-0FB5-C20C-438B-A80C42710C41}"/>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9D4E9D4C-31B8-CCCC-E43C-9EB5CDC67A96}"/>
              </a:ext>
            </a:extLst>
          </p:cNvPr>
          <p:cNvSpPr>
            <a:spLocks noGrp="1"/>
          </p:cNvSpPr>
          <p:nvPr>
            <p:ph type="sldNum" sz="quarter" idx="10"/>
          </p:nvPr>
        </p:nvSpPr>
        <p:spPr/>
        <p:txBody>
          <a:bodyPr/>
          <a:lstStyle/>
          <a:p>
            <a:fld id="{1E397CAE-650B-4AA8-9F7D-CB4BF2F3D400}" type="slidenum">
              <a:rPr lang="tr-TR" smtClean="0"/>
              <a:t>55</a:t>
            </a:fld>
            <a:endParaRPr lang="tr-TR"/>
          </a:p>
        </p:txBody>
      </p:sp>
    </p:spTree>
    <p:extLst>
      <p:ext uri="{BB962C8B-B14F-4D97-AF65-F5344CB8AC3E}">
        <p14:creationId xmlns:p14="http://schemas.microsoft.com/office/powerpoint/2010/main" val="156704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58</a:t>
            </a:fld>
            <a:endParaRPr lang="tr-TR"/>
          </a:p>
        </p:txBody>
      </p:sp>
    </p:spTree>
    <p:extLst>
      <p:ext uri="{BB962C8B-B14F-4D97-AF65-F5344CB8AC3E}">
        <p14:creationId xmlns:p14="http://schemas.microsoft.com/office/powerpoint/2010/main" val="61908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3077283"/>
            <a:ext cx="5829300" cy="2123369"/>
          </a:xfrm>
        </p:spPr>
        <p:txBody>
          <a:bodyPr/>
          <a:lstStyle/>
          <a:p>
            <a:r>
              <a:rPr lang="tr-TR"/>
              <a:t>Asıl başlık stili için tıklatın</a:t>
            </a:r>
          </a:p>
        </p:txBody>
      </p:sp>
      <p:sp>
        <p:nvSpPr>
          <p:cNvPr id="3" name="2 Alt Başlık"/>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4972050" y="396701"/>
            <a:ext cx="1543050" cy="8452203"/>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342900" y="396701"/>
            <a:ext cx="4514850" cy="8452203"/>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6365524"/>
            <a:ext cx="5829300" cy="1967442"/>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69" y="2217385"/>
            <a:ext cx="3031332"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69" y="3141486"/>
            <a:ext cx="3031332"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94405"/>
            <a:ext cx="2256235" cy="1678517"/>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88" y="394408"/>
            <a:ext cx="3833812"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0"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934200"/>
            <a:ext cx="4114800" cy="818622"/>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14.04.2026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14.04.2026</a:t>
            </a:fld>
            <a:endParaRPr lang="tr-TR"/>
          </a:p>
        </p:txBody>
      </p:sp>
      <p:sp>
        <p:nvSpPr>
          <p:cNvPr id="5" name="4 Altbilgi Yer Tutucusu"/>
          <p:cNvSpPr>
            <a:spLocks noGrp="1"/>
          </p:cNvSpPr>
          <p:nvPr>
            <p:ph type="ftr" sz="quarter" idx="3"/>
          </p:nvPr>
        </p:nvSpPr>
        <p:spPr>
          <a:xfrm>
            <a:off x="2343150" y="9181397"/>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4914900" y="9181397"/>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f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f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f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fif"/><Relationship Id="rId7" Type="http://schemas.openxmlformats.org/officeDocument/2006/relationships/image" Target="../media/image52.jfif"/><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fif"/><Relationship Id="rId5" Type="http://schemas.openxmlformats.org/officeDocument/2006/relationships/image" Target="../media/image50.jfif"/><Relationship Id="rId4" Type="http://schemas.openxmlformats.org/officeDocument/2006/relationships/image" Target="../media/image49.jfif"/></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fif"/><Relationship Id="rId7" Type="http://schemas.openxmlformats.org/officeDocument/2006/relationships/image" Target="../media/image58.jfif"/><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fif"/><Relationship Id="rId5" Type="http://schemas.openxmlformats.org/officeDocument/2006/relationships/image" Target="../media/image56.jfif"/><Relationship Id="rId4" Type="http://schemas.openxmlformats.org/officeDocument/2006/relationships/image" Target="../media/image55.jfif"/></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4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7.jp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141.jpg"/></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146.jpeg"/><Relationship Id="rId4" Type="http://schemas.openxmlformats.org/officeDocument/2006/relationships/image" Target="../media/image14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fif"/><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6000" r="-68000"/>
          </a:stretch>
        </a:blip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21897" y="1093871"/>
            <a:ext cx="7101789" cy="3859129"/>
          </a:xfrm>
        </p:spPr>
        <p:txBody>
          <a:bodyPr>
            <a:normAutofit/>
          </a:bodyPr>
          <a:lstStyle/>
          <a:p>
            <a:endParaRPr lang="en-US" sz="5000" b="1" dirty="0">
              <a:solidFill>
                <a:schemeClr val="accent3">
                  <a:lumMod val="50000"/>
                </a:schemeClr>
              </a:solidFill>
              <a:latin typeface="Didot" pitchFamily="50" charset="-94"/>
            </a:endParaRPr>
          </a:p>
          <a:p>
            <a:r>
              <a:rPr lang="en-US" sz="5000" b="1" dirty="0">
                <a:solidFill>
                  <a:schemeClr val="accent3">
                    <a:lumMod val="50000"/>
                  </a:schemeClr>
                </a:solidFill>
                <a:latin typeface="Didot" pitchFamily="50" charset="-94"/>
              </a:rPr>
              <a:t>SUSTAINABILITY </a:t>
            </a:r>
          </a:p>
          <a:p>
            <a:r>
              <a:rPr lang="en-US" sz="5000" b="1" dirty="0">
                <a:solidFill>
                  <a:schemeClr val="accent3">
                    <a:lumMod val="50000"/>
                  </a:schemeClr>
                </a:solidFill>
                <a:latin typeface="Didot" pitchFamily="50" charset="-94"/>
              </a:rPr>
              <a:t>MANUAL</a:t>
            </a:r>
          </a:p>
        </p:txBody>
      </p:sp>
      <p:sp>
        <p:nvSpPr>
          <p:cNvPr id="5" name="Alt Başlık 2"/>
          <p:cNvSpPr txBox="1">
            <a:spLocks/>
          </p:cNvSpPr>
          <p:nvPr/>
        </p:nvSpPr>
        <p:spPr>
          <a:xfrm>
            <a:off x="647688" y="4016896"/>
            <a:ext cx="5562618" cy="1275225"/>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tr-TR" dirty="0">
              <a:solidFill>
                <a:schemeClr val="tx1"/>
              </a:solidFill>
              <a:latin typeface="Didot" pitchFamily="50" charset="-94"/>
            </a:endParaRPr>
          </a:p>
          <a:p>
            <a:r>
              <a:rPr lang="tr-TR" b="1" dirty="0">
                <a:solidFill>
                  <a:schemeClr val="accent3">
                    <a:lumMod val="50000"/>
                  </a:schemeClr>
                </a:solidFill>
                <a:latin typeface="Didot" pitchFamily="50" charset="-94"/>
              </a:rPr>
              <a:t> </a:t>
            </a:r>
            <a:r>
              <a:rPr lang="tr-TR" sz="7500" b="1" dirty="0">
                <a:solidFill>
                  <a:schemeClr val="accent3">
                    <a:lumMod val="50000"/>
                  </a:schemeClr>
                </a:solidFill>
                <a:latin typeface="Didot" pitchFamily="50" charset="-94"/>
              </a:rPr>
              <a:t>2025</a:t>
            </a:r>
          </a:p>
          <a:p>
            <a:endParaRPr lang="tr-TR" sz="7500" b="1" dirty="0">
              <a:solidFill>
                <a:schemeClr val="accent3">
                  <a:lumMod val="50000"/>
                </a:schemeClr>
              </a:solidFill>
              <a:latin typeface="Didot" pitchFamily="50" charset="-94"/>
            </a:endParaRPr>
          </a:p>
        </p:txBody>
      </p:sp>
      <p:pic>
        <p:nvPicPr>
          <p:cNvPr id="7" name="Resim 6">
            <a:extLst>
              <a:ext uri="{FF2B5EF4-FFF2-40B4-BE49-F238E27FC236}">
                <a16:creationId xmlns:a16="http://schemas.microsoft.com/office/drawing/2014/main" id="{7C65032F-85F2-8167-490E-C5974E70F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998" y="6444294"/>
            <a:ext cx="3600000" cy="2700000"/>
          </a:xfrm>
          <a:prstGeom prst="rect">
            <a:avLst/>
          </a:prstGeom>
        </p:spPr>
      </p:pic>
    </p:spTree>
    <p:extLst>
      <p:ext uri="{BB962C8B-B14F-4D97-AF65-F5344CB8AC3E}">
        <p14:creationId xmlns:p14="http://schemas.microsoft.com/office/powerpoint/2010/main" val="112878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4000" r="-94000" b="-1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899" y="36659"/>
            <a:ext cx="6172200" cy="667869"/>
          </a:xfrm>
        </p:spPr>
        <p:txBody>
          <a:bodyPr>
            <a:noAutofit/>
          </a:bodyPr>
          <a:lstStyle/>
          <a:p>
            <a:r>
              <a:rPr lang="en-US" sz="4000" dirty="0">
                <a:solidFill>
                  <a:schemeClr val="accent3">
                    <a:lumMod val="50000"/>
                  </a:schemeClr>
                </a:solidFill>
              </a:rPr>
              <a:t>ALANYA CABLE CAR</a:t>
            </a:r>
          </a:p>
        </p:txBody>
      </p:sp>
      <p:sp>
        <p:nvSpPr>
          <p:cNvPr id="3" name="İçerik Yer Tutucusu 2"/>
          <p:cNvSpPr>
            <a:spLocks noGrp="1"/>
          </p:cNvSpPr>
          <p:nvPr>
            <p:ph idx="1"/>
          </p:nvPr>
        </p:nvSpPr>
        <p:spPr>
          <a:xfrm>
            <a:off x="279514" y="5673080"/>
            <a:ext cx="6298969" cy="4680521"/>
          </a:xfrm>
        </p:spPr>
        <p:txBody>
          <a:bodyPr>
            <a:noAutofit/>
          </a:bodyPr>
          <a:lstStyle/>
          <a:p>
            <a:pPr marL="0" indent="0" algn="just">
              <a:buNone/>
            </a:pPr>
            <a:r>
              <a:rPr lang="en-US" sz="1800" dirty="0"/>
              <a:t>	The Alanya Cable Car offers "eco-friendly transportation" with its technology elegantly integrated into nature. Great care is taken at every stage of its construction and operation to protect the environment and use natural resources wisely. It encompasses all the advantages of ecological transportation vehicles. Designed to operate in all weather conditions, the Alanya Cable Car system can continue to work without interruption in conditions such as rain, wind, and high temperatures.</a:t>
            </a:r>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p:txBody>
      </p:sp>
      <p:pic>
        <p:nvPicPr>
          <p:cNvPr id="5" name="Resim 4">
            <a:extLst>
              <a:ext uri="{FF2B5EF4-FFF2-40B4-BE49-F238E27FC236}">
                <a16:creationId xmlns:a16="http://schemas.microsoft.com/office/drawing/2014/main" id="{73E4AAD1-A625-FCCA-1A67-435670874E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4528"/>
            <a:ext cx="6858000" cy="4507233"/>
          </a:xfrm>
          <a:prstGeom prst="rect">
            <a:avLst/>
          </a:prstGeom>
          <a:noFill/>
          <a:ln>
            <a:noFill/>
          </a:ln>
        </p:spPr>
      </p:pic>
      <p:pic>
        <p:nvPicPr>
          <p:cNvPr id="6" name="Resim 5">
            <a:extLst>
              <a:ext uri="{FF2B5EF4-FFF2-40B4-BE49-F238E27FC236}">
                <a16:creationId xmlns:a16="http://schemas.microsoft.com/office/drawing/2014/main" id="{0A635355-0456-7BCC-8D10-2DF9241741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8999" y="8143758"/>
            <a:ext cx="1080000" cy="1057714"/>
          </a:xfrm>
          <a:prstGeom prst="rect">
            <a:avLst/>
          </a:prstGeom>
          <a:noFill/>
          <a:ln>
            <a:noFill/>
          </a:ln>
        </p:spPr>
      </p:pic>
    </p:spTree>
    <p:extLst>
      <p:ext uri="{BB962C8B-B14F-4D97-AF65-F5344CB8AC3E}">
        <p14:creationId xmlns:p14="http://schemas.microsoft.com/office/powerpoint/2010/main" val="282682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99980" y="94389"/>
            <a:ext cx="6172200" cy="1019908"/>
          </a:xfrm>
        </p:spPr>
        <p:txBody>
          <a:bodyPr>
            <a:normAutofit/>
          </a:bodyPr>
          <a:lstStyle/>
          <a:p>
            <a:r>
              <a:rPr lang="en-US" sz="4000" dirty="0">
                <a:solidFill>
                  <a:schemeClr val="accent3">
                    <a:lumMod val="50000"/>
                  </a:schemeClr>
                </a:solidFill>
              </a:rPr>
              <a:t>DAMLATAS CAVE</a:t>
            </a:r>
          </a:p>
        </p:txBody>
      </p:sp>
      <p:sp>
        <p:nvSpPr>
          <p:cNvPr id="3" name="İçerik Yer Tutucusu 2"/>
          <p:cNvSpPr>
            <a:spLocks noGrp="1"/>
          </p:cNvSpPr>
          <p:nvPr>
            <p:ph idx="1"/>
          </p:nvPr>
        </p:nvSpPr>
        <p:spPr>
          <a:xfrm>
            <a:off x="30311" y="4831740"/>
            <a:ext cx="6641869" cy="3888432"/>
          </a:xfrm>
        </p:spPr>
        <p:txBody>
          <a:bodyPr>
            <a:noAutofit/>
          </a:bodyPr>
          <a:lstStyle/>
          <a:p>
            <a:pPr indent="0" algn="just">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Damlatas Cave is a seaside cave in the Alanya district of Antalya. It is located 3 km from the city center of Alanya, on the western coast of the historic Alanya Castle. The cave takes its name "Damlatas" (dripping stone) from the water droplets that continue to drip from the stalactites.</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was discovered in 1948 following a dynamite blast at a quarry site identified for use in harbor construction. Adorned with thousands of beautiful stalactites and stalagmites, the cave was immediately placed under protection, research began, and it was opened to tourism. Damlatas Cave is the first cave in Turkey to be opened to tourism.</a:t>
            </a:r>
          </a:p>
          <a:p>
            <a:pPr indent="0" algn="just">
              <a:lnSpc>
                <a:spcPct val="107000"/>
              </a:lnSpc>
              <a:spcAft>
                <a:spcPts val="800"/>
              </a:spcAft>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27B7A814-A5DA-DDF5-F81E-5F4DA4BDF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185828"/>
            <a:ext cx="5040000" cy="3385593"/>
          </a:xfrm>
          <a:prstGeom prst="rect">
            <a:avLst/>
          </a:prstGeom>
          <a:noFill/>
          <a:ln>
            <a:noFill/>
          </a:ln>
        </p:spPr>
      </p:pic>
      <p:pic>
        <p:nvPicPr>
          <p:cNvPr id="5" name="Resim 4">
            <a:extLst>
              <a:ext uri="{FF2B5EF4-FFF2-40B4-BE49-F238E27FC236}">
                <a16:creationId xmlns:a16="http://schemas.microsoft.com/office/drawing/2014/main" id="{FF7E1F68-C01E-B34D-98D9-97DAA05A23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1495" y="8417246"/>
            <a:ext cx="1079500" cy="1126490"/>
          </a:xfrm>
          <a:prstGeom prst="rect">
            <a:avLst/>
          </a:prstGeom>
          <a:noFill/>
          <a:ln>
            <a:noFill/>
          </a:ln>
        </p:spPr>
      </p:pic>
    </p:spTree>
    <p:extLst>
      <p:ext uri="{BB962C8B-B14F-4D97-AF65-F5344CB8AC3E}">
        <p14:creationId xmlns:p14="http://schemas.microsoft.com/office/powerpoint/2010/main" val="1822467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b="-1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04663" y="0"/>
            <a:ext cx="6172200" cy="1019908"/>
          </a:xfrm>
        </p:spPr>
        <p:txBody>
          <a:bodyPr>
            <a:normAutofit/>
          </a:bodyPr>
          <a:lstStyle/>
          <a:p>
            <a:r>
              <a:rPr lang="tr-TR" sz="4000" dirty="0">
                <a:solidFill>
                  <a:schemeClr val="accent3">
                    <a:lumMod val="50000"/>
                  </a:schemeClr>
                </a:solidFill>
              </a:rPr>
              <a:t>MANAVGAT SIDE</a:t>
            </a:r>
          </a:p>
        </p:txBody>
      </p:sp>
      <p:sp>
        <p:nvSpPr>
          <p:cNvPr id="3" name="İçerik Yer Tutucusu 2"/>
          <p:cNvSpPr>
            <a:spLocks noGrp="1"/>
          </p:cNvSpPr>
          <p:nvPr>
            <p:ph idx="1"/>
          </p:nvPr>
        </p:nvSpPr>
        <p:spPr>
          <a:xfrm>
            <a:off x="404663" y="6393161"/>
            <a:ext cx="5981687" cy="2880319"/>
          </a:xfrm>
        </p:spPr>
        <p:txBody>
          <a:bodyPr>
            <a:noAutofit/>
          </a:bodyPr>
          <a:lstStyle/>
          <a:p>
            <a:pPr marL="0" indent="0" algn="just">
              <a:buNone/>
            </a:pPr>
            <a:r>
              <a:rPr lang="en-US" sz="1800" dirty="0"/>
              <a:t>	The ancient city of Side, founded in the 7th century BC, is among the most important historical settlements. This ancient city, belonging to the Pamphylia region, first came under the Lydian Kingdom and remained under this rule for many years. The ancient city of Side later passed to the Persian Kingdom, and with Alexander the Great's desire for the region, it came under the King of Macedonia.</a:t>
            </a:r>
          </a:p>
          <a:p>
            <a:pPr marL="0" indent="0" algn="just">
              <a:buNone/>
            </a:pPr>
            <a:endParaRPr lang="en-US" sz="1800" dirty="0"/>
          </a:p>
        </p:txBody>
      </p:sp>
      <p:pic>
        <p:nvPicPr>
          <p:cNvPr id="4" name="Resim 3">
            <a:extLst>
              <a:ext uri="{FF2B5EF4-FFF2-40B4-BE49-F238E27FC236}">
                <a16:creationId xmlns:a16="http://schemas.microsoft.com/office/drawing/2014/main" id="{625B4556-2974-26CD-B5ED-6645C22AB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651" y="872927"/>
            <a:ext cx="4451709" cy="5472609"/>
          </a:xfrm>
          <a:prstGeom prst="rect">
            <a:avLst/>
          </a:prstGeom>
        </p:spPr>
      </p:pic>
      <p:pic>
        <p:nvPicPr>
          <p:cNvPr id="5" name="Resim 4">
            <a:extLst>
              <a:ext uri="{FF2B5EF4-FFF2-40B4-BE49-F238E27FC236}">
                <a16:creationId xmlns:a16="http://schemas.microsoft.com/office/drawing/2014/main" id="{D021269B-133F-0F8F-A513-768E422189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409384"/>
            <a:ext cx="1079500" cy="1067435"/>
          </a:xfrm>
          <a:prstGeom prst="rect">
            <a:avLst/>
          </a:prstGeom>
          <a:noFill/>
          <a:ln>
            <a:noFill/>
          </a:ln>
        </p:spPr>
      </p:pic>
    </p:spTree>
    <p:extLst>
      <p:ext uri="{BB962C8B-B14F-4D97-AF65-F5344CB8AC3E}">
        <p14:creationId xmlns:p14="http://schemas.microsoft.com/office/powerpoint/2010/main" val="331297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94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1867" y="0"/>
            <a:ext cx="6172200" cy="1019908"/>
          </a:xfrm>
        </p:spPr>
        <p:txBody>
          <a:bodyPr>
            <a:normAutofit fontScale="90000"/>
          </a:bodyPr>
          <a:lstStyle/>
          <a:p>
            <a:r>
              <a:rPr lang="en-US" sz="4000" dirty="0">
                <a:solidFill>
                  <a:schemeClr val="accent3">
                    <a:lumMod val="50000"/>
                  </a:schemeClr>
                </a:solidFill>
              </a:rPr>
              <a:t>ASPENDOS ANCIENT THEATER</a:t>
            </a:r>
          </a:p>
        </p:txBody>
      </p:sp>
      <p:sp>
        <p:nvSpPr>
          <p:cNvPr id="3" name="İçerik Yer Tutucusu 2"/>
          <p:cNvSpPr>
            <a:spLocks noGrp="1"/>
          </p:cNvSpPr>
          <p:nvPr>
            <p:ph idx="1"/>
          </p:nvPr>
        </p:nvSpPr>
        <p:spPr>
          <a:xfrm>
            <a:off x="404663" y="5256580"/>
            <a:ext cx="6046607" cy="4032448"/>
          </a:xfrm>
        </p:spPr>
        <p:txBody>
          <a:bodyPr>
            <a:noAutofit/>
          </a:bodyPr>
          <a:lstStyle/>
          <a:p>
            <a:pPr marL="0" indent="0" algn="jus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Aspendos is an ancient city famous for its ancient theater, located in the village of Belkis in the Serik district of Antalya. Aspendos is known for hosting the Aspendos Roman Theater, the best-preserved theater of the ancient world. The most important structure of Aspendos is its theater. It is an open-air theater that has been preserved in the best condition among ancient theaters. This theater is the oldest and most intact example of a Roman theater in Anatolia that has survived with its stage to the present day. Its architect was Zenon, son of Theodorus from Aspendos.</a:t>
            </a:r>
          </a:p>
          <a:p>
            <a:pPr marL="0" indent="0" algn="just">
              <a:buNone/>
            </a:pPr>
            <a:endParaRPr lang="en-US" sz="1800" dirty="0"/>
          </a:p>
        </p:txBody>
      </p:sp>
      <p:pic>
        <p:nvPicPr>
          <p:cNvPr id="2052" name="Picture 4" descr="C:\Users\kalite\Desktop\CASTİVAL SİSTEM\Travelife\Etiketler\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351311"/>
            <a:ext cx="6046607" cy="36295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361C23DD-A0FB-D8B6-663E-9371C22776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3660" y="8174603"/>
            <a:ext cx="1079500" cy="1114425"/>
          </a:xfrm>
          <a:prstGeom prst="rect">
            <a:avLst/>
          </a:prstGeom>
          <a:noFill/>
          <a:ln>
            <a:noFill/>
          </a:ln>
        </p:spPr>
      </p:pic>
    </p:spTree>
    <p:extLst>
      <p:ext uri="{BB962C8B-B14F-4D97-AF65-F5344CB8AC3E}">
        <p14:creationId xmlns:p14="http://schemas.microsoft.com/office/powerpoint/2010/main" val="2571350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19908"/>
          </a:xfrm>
        </p:spPr>
        <p:txBody>
          <a:bodyPr>
            <a:normAutofit/>
          </a:bodyPr>
          <a:lstStyle/>
          <a:p>
            <a:r>
              <a:rPr lang="en-US" sz="4000" dirty="0">
                <a:solidFill>
                  <a:schemeClr val="accent3">
                    <a:lumMod val="50000"/>
                  </a:schemeClr>
                </a:solidFill>
              </a:rPr>
              <a:t>MANAVGAT WATERFALL</a:t>
            </a:r>
          </a:p>
        </p:txBody>
      </p:sp>
      <p:sp>
        <p:nvSpPr>
          <p:cNvPr id="3" name="İçerik Yer Tutucusu 2"/>
          <p:cNvSpPr>
            <a:spLocks noGrp="1"/>
          </p:cNvSpPr>
          <p:nvPr>
            <p:ph idx="1"/>
          </p:nvPr>
        </p:nvSpPr>
        <p:spPr>
          <a:xfrm>
            <a:off x="342900" y="5455782"/>
            <a:ext cx="6353845" cy="3528393"/>
          </a:xfrm>
        </p:spPr>
        <p:txBody>
          <a:bodyPr>
            <a:noAutofit/>
          </a:bodyPr>
          <a:lstStyle/>
          <a:p>
            <a:pPr marL="0" indent="0" algn="just">
              <a:buNone/>
            </a:pPr>
            <a:r>
              <a:rPr lang="en-US" sz="1800" dirty="0">
                <a:latin typeface="+mj-lt"/>
              </a:rPr>
              <a:t>Manavgat Waterfall is a waterfall located on the Manavgat River in the Manavgat district of Antalya. Despite falling from a low height, it flows with a high discharge rate over a wide area. </a:t>
            </a:r>
            <a:r>
              <a:rPr lang="en-US" sz="1800" dirty="0">
                <a:effectLst/>
                <a:latin typeface="+mj-lt"/>
                <a:ea typeface="Calibri" panose="020F0502020204030204" pitchFamily="34" charset="0"/>
                <a:cs typeface="Times New Roman" panose="02020603050405020304" pitchFamily="18" charset="0"/>
              </a:rPr>
              <a:t>Around the Manavgat Waterfall, there are picnic areas for the public and properties operating as live fish restaurants within tourist facilities. </a:t>
            </a:r>
            <a:r>
              <a:rPr lang="en-US" sz="1800" kern="100" dirty="0">
                <a:effectLst/>
                <a:latin typeface="+mj-lt"/>
                <a:ea typeface="Calibri" panose="020F0502020204030204" pitchFamily="34" charset="0"/>
                <a:cs typeface="Times New Roman" panose="02020603050405020304" pitchFamily="18" charset="0"/>
              </a:rPr>
              <a:t>By Presidential decree dated March 15, 2023, following the evaluation of the conservation status of the Potential Natural Site Area, the designated area was registered and declared as a Strictly Protected Sensitive Area.</a:t>
            </a:r>
          </a:p>
          <a:p>
            <a:pPr marL="0" indent="0" algn="just">
              <a:buNone/>
            </a:pPr>
            <a:endParaRPr lang="en-US" sz="1800" dirty="0"/>
          </a:p>
          <a:p>
            <a:pPr marL="0" indent="0" algn="just">
              <a:buNone/>
            </a:pPr>
            <a:endParaRPr lang="en-US" sz="1800" dirty="0"/>
          </a:p>
        </p:txBody>
      </p:sp>
      <p:pic>
        <p:nvPicPr>
          <p:cNvPr id="4" name="Resim 3">
            <a:extLst>
              <a:ext uri="{FF2B5EF4-FFF2-40B4-BE49-F238E27FC236}">
                <a16:creationId xmlns:a16="http://schemas.microsoft.com/office/drawing/2014/main" id="{1265FB3C-5D67-2832-661A-F3C5A2C02F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496616"/>
            <a:ext cx="5040000" cy="3782000"/>
          </a:xfrm>
          <a:prstGeom prst="rect">
            <a:avLst/>
          </a:prstGeom>
          <a:noFill/>
          <a:ln>
            <a:noFill/>
          </a:ln>
        </p:spPr>
      </p:pic>
      <p:pic>
        <p:nvPicPr>
          <p:cNvPr id="5" name="Resim 4">
            <a:extLst>
              <a:ext uri="{FF2B5EF4-FFF2-40B4-BE49-F238E27FC236}">
                <a16:creationId xmlns:a16="http://schemas.microsoft.com/office/drawing/2014/main" id="{4C3E31A2-A27C-84A7-DA12-1A7AECAC77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0072" y="8315331"/>
            <a:ext cx="1079500" cy="1092200"/>
          </a:xfrm>
          <a:prstGeom prst="rect">
            <a:avLst/>
          </a:prstGeom>
          <a:noFill/>
          <a:ln>
            <a:noFill/>
          </a:ln>
        </p:spPr>
      </p:pic>
    </p:spTree>
    <p:extLst>
      <p:ext uri="{BB962C8B-B14F-4D97-AF65-F5344CB8AC3E}">
        <p14:creationId xmlns:p14="http://schemas.microsoft.com/office/powerpoint/2010/main" val="2366722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l="-8000" r="-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48680" y="169246"/>
            <a:ext cx="6172200" cy="811885"/>
          </a:xfrm>
          <a:blipFill>
            <a:blip r:embed="rId3">
              <a:alphaModFix amt="15000"/>
            </a:blip>
            <a:tile tx="0" ty="0" sx="100000" sy="100000" flip="none" algn="tl"/>
          </a:blipFill>
        </p:spPr>
        <p:txBody>
          <a:bodyPr>
            <a:normAutofit/>
          </a:bodyPr>
          <a:lstStyle/>
          <a:p>
            <a:r>
              <a:rPr lang="en-US" sz="4000" dirty="0">
                <a:solidFill>
                  <a:schemeClr val="accent3">
                    <a:lumMod val="50000"/>
                  </a:schemeClr>
                </a:solidFill>
              </a:rPr>
              <a:t>HOW TO GET THERE?</a:t>
            </a:r>
          </a:p>
        </p:txBody>
      </p:sp>
      <p:sp>
        <p:nvSpPr>
          <p:cNvPr id="3" name="İçerik Yer Tutucusu 2"/>
          <p:cNvSpPr>
            <a:spLocks noGrp="1"/>
          </p:cNvSpPr>
          <p:nvPr>
            <p:ph idx="1"/>
          </p:nvPr>
        </p:nvSpPr>
        <p:spPr>
          <a:xfrm>
            <a:off x="450391" y="920552"/>
            <a:ext cx="6074432" cy="8784976"/>
          </a:xfrm>
        </p:spPr>
        <p:txBody>
          <a:bodyPr>
            <a:noAutofit/>
          </a:bodyPr>
          <a:lstStyle/>
          <a:p>
            <a:pPr marL="0" indent="0" algn="ctr">
              <a:buNone/>
            </a:pPr>
            <a:r>
              <a:rPr lang="en-US" sz="1800" b="1" dirty="0">
                <a:solidFill>
                  <a:schemeClr val="accent3">
                    <a:lumMod val="50000"/>
                  </a:schemeClr>
                </a:solidFill>
              </a:rPr>
              <a:t>ALANYA CASTLE </a:t>
            </a:r>
          </a:p>
          <a:p>
            <a:pPr marL="0" indent="0" algn="just">
              <a:buNone/>
            </a:pPr>
            <a:r>
              <a:rPr lang="en-US" sz="1800" dirty="0"/>
              <a:t>Take the Konakli buses passing in front of our hotel and get off at Alanya city center. You can reach the castle by buses going to the Castle or by cable car from Damlatas.</a:t>
            </a:r>
            <a:endParaRPr lang="en-US" sz="1800" b="1" dirty="0"/>
          </a:p>
          <a:p>
            <a:pPr marL="0" indent="0" algn="ctr">
              <a:buNone/>
            </a:pPr>
            <a:r>
              <a:rPr lang="en-US" sz="1800" b="1" dirty="0">
                <a:solidFill>
                  <a:schemeClr val="accent3">
                    <a:lumMod val="50000"/>
                  </a:schemeClr>
                </a:solidFill>
              </a:rPr>
              <a:t>ALANYA PIER – RED TOWER </a:t>
            </a:r>
          </a:p>
          <a:p>
            <a:pPr marL="0" indent="0" algn="just">
              <a:buNone/>
            </a:pPr>
            <a:r>
              <a:rPr lang="en-US" sz="1800" dirty="0"/>
              <a:t>Take the Konakli buses passing in front of our hotel and get off at Alanya city center. You can reach the pier by buses going to the pier.</a:t>
            </a:r>
            <a:endParaRPr lang="en-US" sz="1800" b="1" dirty="0"/>
          </a:p>
          <a:p>
            <a:pPr marL="0" indent="0" algn="ctr">
              <a:buNone/>
            </a:pPr>
            <a:r>
              <a:rPr lang="en-US" sz="1800" b="1" dirty="0">
                <a:solidFill>
                  <a:schemeClr val="accent3">
                    <a:lumMod val="50000"/>
                  </a:schemeClr>
                </a:solidFill>
              </a:rPr>
              <a:t>MANAVGAT - SIDE</a:t>
            </a:r>
          </a:p>
          <a:p>
            <a:pPr marL="0" indent="0" algn="just">
              <a:buNone/>
            </a:pPr>
            <a:r>
              <a:rPr lang="en-US" sz="1800" dirty="0"/>
              <a:t>You can reach Manavgat and Side center in 1.5 hours by Antalya buses passing on the main road in front of our hotel.</a:t>
            </a:r>
            <a:endParaRPr lang="en-US" sz="1800" b="1" dirty="0"/>
          </a:p>
          <a:p>
            <a:pPr marL="0" indent="0" algn="ctr">
              <a:buNone/>
            </a:pPr>
            <a:r>
              <a:rPr lang="en-US" sz="1800" b="1" dirty="0">
                <a:solidFill>
                  <a:schemeClr val="accent3">
                    <a:lumMod val="50000"/>
                  </a:schemeClr>
                </a:solidFill>
              </a:rPr>
              <a:t>ANTALYA</a:t>
            </a:r>
          </a:p>
          <a:p>
            <a:pPr marL="0" indent="0" algn="just">
              <a:buNone/>
            </a:pPr>
            <a:r>
              <a:rPr lang="en-US" sz="1800" dirty="0"/>
              <a:t>Take the buses from the main road in front of our hotel to the bus terminal. Antalya buses can reach Antalya center in 2.5 hours.</a:t>
            </a:r>
          </a:p>
          <a:p>
            <a:pPr marL="0" indent="0" algn="ctr">
              <a:buNone/>
            </a:pPr>
            <a:r>
              <a:rPr lang="en-US" sz="1800" b="1" dirty="0">
                <a:solidFill>
                  <a:schemeClr val="accent3">
                    <a:lumMod val="50000"/>
                  </a:schemeClr>
                </a:solidFill>
              </a:rPr>
              <a:t>ANTALYA – GAZIPASA AIRPORT</a:t>
            </a:r>
          </a:p>
          <a:p>
            <a:pPr marL="0" indent="0" algn="just">
              <a:buNone/>
            </a:pPr>
            <a:r>
              <a:rPr lang="en-US" sz="1800" dirty="0"/>
              <a:t>Our hotel guests can reach Antalya Airport in 2 hours with their agency's transfer vehicles.</a:t>
            </a:r>
            <a:endParaRPr lang="en-US" sz="1800" b="1" dirty="0"/>
          </a:p>
          <a:p>
            <a:pPr marL="0" indent="0" algn="just">
              <a:buNone/>
            </a:pPr>
            <a:r>
              <a:rPr lang="en-US" sz="1800" dirty="0"/>
              <a:t>Our hotel guests can reach Gazipasa Airport in 1 hour with their agency's transfer vehicles.</a:t>
            </a:r>
          </a:p>
          <a:p>
            <a:pPr marL="0" indent="0" algn="ctr">
              <a:buNone/>
            </a:pPr>
            <a:r>
              <a:rPr lang="en-US" sz="1800" b="1" dirty="0">
                <a:solidFill>
                  <a:schemeClr val="accent3">
                    <a:lumMod val="50000"/>
                  </a:schemeClr>
                </a:solidFill>
              </a:rPr>
              <a:t>ALANYUM SHOPPING CENTER</a:t>
            </a:r>
          </a:p>
          <a:p>
            <a:pPr marL="0" indent="0" algn="just">
              <a:buNone/>
            </a:pPr>
            <a:r>
              <a:rPr lang="en-US" sz="1800" dirty="0"/>
              <a:t>Take the Konakli buses passing in front of our hotel and get off at Alanya city center. You can reach the Alanyum shopping center by buses going there.</a:t>
            </a:r>
          </a:p>
          <a:p>
            <a:pPr marL="0" indent="0" algn="just">
              <a:buNone/>
            </a:pPr>
            <a:endParaRPr lang="en-US" sz="1800" dirty="0"/>
          </a:p>
          <a:p>
            <a:pPr marL="0" indent="0" algn="just">
              <a:buNone/>
            </a:pPr>
            <a:r>
              <a:rPr lang="en-US" sz="1400" b="1" dirty="0">
                <a:solidFill>
                  <a:schemeClr val="accent3">
                    <a:lumMod val="50000"/>
                  </a:schemeClr>
                </a:solidFill>
              </a:rPr>
              <a:t>***</a:t>
            </a:r>
            <a:r>
              <a:rPr lang="en-US" sz="1400" dirty="0">
                <a:solidFill>
                  <a:schemeClr val="accent3">
                    <a:lumMod val="50000"/>
                  </a:schemeClr>
                </a:solidFill>
              </a:rPr>
              <a:t> </a:t>
            </a:r>
            <a:r>
              <a:rPr lang="en-US" sz="1400" dirty="0"/>
              <a:t>Public transportation in residential areas is provided by Supervised City Minibuses for a fee or by Municipal Buses using city cards.</a:t>
            </a:r>
          </a:p>
          <a:p>
            <a:pPr marL="0" indent="0" algn="just">
              <a:buNone/>
            </a:pPr>
            <a:endParaRPr lang="en-US" sz="1400" dirty="0"/>
          </a:p>
          <a:p>
            <a:pPr marL="0" indent="0" algn="just">
              <a:buNone/>
            </a:pPr>
            <a:r>
              <a:rPr lang="en-US" sz="1400" b="1" dirty="0">
                <a:solidFill>
                  <a:schemeClr val="accent3">
                    <a:lumMod val="50000"/>
                  </a:schemeClr>
                </a:solidFill>
              </a:rPr>
              <a:t>***</a:t>
            </a:r>
            <a:r>
              <a:rPr lang="en-US" sz="1400" dirty="0"/>
              <a:t> Our guests may also use the taxi service from the taxi stands located near our hotel.</a:t>
            </a:r>
          </a:p>
        </p:txBody>
      </p:sp>
    </p:spTree>
    <p:extLst>
      <p:ext uri="{BB962C8B-B14F-4D97-AF65-F5344CB8AC3E}">
        <p14:creationId xmlns:p14="http://schemas.microsoft.com/office/powerpoint/2010/main" val="384301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3000" r="-6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811885"/>
          </a:xfrm>
        </p:spPr>
        <p:txBody>
          <a:bodyPr>
            <a:normAutofit/>
          </a:bodyPr>
          <a:lstStyle/>
          <a:p>
            <a:r>
              <a:rPr lang="en-US" dirty="0">
                <a:solidFill>
                  <a:schemeClr val="accent3">
                    <a:lumMod val="50000"/>
                  </a:schemeClr>
                </a:solidFill>
              </a:rPr>
              <a:t>LOCAL MARKETS</a:t>
            </a:r>
          </a:p>
        </p:txBody>
      </p:sp>
      <p:sp>
        <p:nvSpPr>
          <p:cNvPr id="3" name="İçerik Yer Tutucusu 2"/>
          <p:cNvSpPr>
            <a:spLocks noGrp="1"/>
          </p:cNvSpPr>
          <p:nvPr>
            <p:ph idx="1"/>
          </p:nvPr>
        </p:nvSpPr>
        <p:spPr>
          <a:xfrm>
            <a:off x="188640" y="1352600"/>
            <a:ext cx="6326460" cy="1080120"/>
          </a:xfrm>
        </p:spPr>
        <p:txBody>
          <a:bodyPr>
            <a:noAutofit/>
          </a:bodyPr>
          <a:lstStyle/>
          <a:p>
            <a:pPr marL="0" indent="0" algn="ctr">
              <a:buNone/>
            </a:pPr>
            <a:r>
              <a:rPr lang="en-US" sz="2000" b="1" dirty="0">
                <a:solidFill>
                  <a:schemeClr val="accent3">
                    <a:lumMod val="50000"/>
                  </a:schemeClr>
                </a:solidFill>
              </a:rPr>
              <a:t>KONAKLI MARKET IS SET UP EVERY WEDNESDAY NEXT TO KONAKLI MEDICAL CENTER.</a:t>
            </a:r>
          </a:p>
          <a:p>
            <a:pPr marL="0" indent="0" algn="ctr">
              <a:buNone/>
            </a:pPr>
            <a:r>
              <a:rPr lang="en-US" sz="2000" b="1" dirty="0">
                <a:solidFill>
                  <a:schemeClr val="accent3">
                    <a:lumMod val="50000"/>
                  </a:schemeClr>
                </a:solidFill>
              </a:rPr>
              <a:t>The Konakli market can be reached by Konakli buses passing in front of our hotel. Other local markets in Alanya can also be reached in the same way.</a:t>
            </a:r>
          </a:p>
        </p:txBody>
      </p:sp>
      <p:pic>
        <p:nvPicPr>
          <p:cNvPr id="4" name="Resim 3"/>
          <p:cNvPicPr>
            <a:picLocks noChangeAspect="1"/>
          </p:cNvPicPr>
          <p:nvPr/>
        </p:nvPicPr>
        <p:blipFill>
          <a:blip r:embed="rId3"/>
          <a:stretch>
            <a:fillRect/>
          </a:stretch>
        </p:blipFill>
        <p:spPr>
          <a:xfrm>
            <a:off x="1988840" y="4016896"/>
            <a:ext cx="3044188" cy="3034431"/>
          </a:xfrm>
          <a:prstGeom prst="rect">
            <a:avLst/>
          </a:prstGeom>
        </p:spPr>
      </p:pic>
      <p:sp>
        <p:nvSpPr>
          <p:cNvPr id="5" name="İçerik Yer Tutucusu 2"/>
          <p:cNvSpPr txBox="1">
            <a:spLocks/>
          </p:cNvSpPr>
          <p:nvPr/>
        </p:nvSpPr>
        <p:spPr>
          <a:xfrm>
            <a:off x="440668" y="7905328"/>
            <a:ext cx="6074432"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a:solidFill>
                  <a:schemeClr val="accent3">
                    <a:lumMod val="50000"/>
                  </a:schemeClr>
                </a:solidFill>
              </a:rPr>
              <a:t>ALANYA LOCAL MARKETS</a:t>
            </a:r>
          </a:p>
          <a:p>
            <a:pPr marL="0" indent="0" algn="ctr">
              <a:buFont typeface="Arial" pitchFamily="34" charset="0"/>
              <a:buNone/>
            </a:pPr>
            <a:r>
              <a:rPr lang="en-US" sz="2000" b="1" dirty="0">
                <a:solidFill>
                  <a:schemeClr val="accent3">
                    <a:lumMod val="50000"/>
                  </a:schemeClr>
                </a:solidFill>
              </a:rPr>
              <a:t>You can get detailed information about other local markets in Alanya by scanning the QR code.</a:t>
            </a:r>
          </a:p>
        </p:txBody>
      </p:sp>
    </p:spTree>
    <p:extLst>
      <p:ext uri="{BB962C8B-B14F-4D97-AF65-F5344CB8AC3E}">
        <p14:creationId xmlns:p14="http://schemas.microsoft.com/office/powerpoint/2010/main" val="953527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79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60534"/>
            <a:ext cx="6172200" cy="1019908"/>
          </a:xfrm>
          <a:blipFill>
            <a:blip r:embed="rId3">
              <a:alphaModFix amt="15000"/>
            </a:blip>
            <a:tile tx="0" ty="0" sx="100000" sy="100000" flip="none" algn="tl"/>
          </a:blipFill>
        </p:spPr>
        <p:txBody>
          <a:bodyPr>
            <a:normAutofit/>
          </a:bodyPr>
          <a:lstStyle/>
          <a:p>
            <a:r>
              <a:rPr lang="en-US" dirty="0">
                <a:solidFill>
                  <a:schemeClr val="accent3">
                    <a:lumMod val="50000"/>
                  </a:schemeClr>
                </a:solidFill>
              </a:rPr>
              <a:t>CULTURAL INFORMATION</a:t>
            </a:r>
          </a:p>
        </p:txBody>
      </p:sp>
      <p:sp>
        <p:nvSpPr>
          <p:cNvPr id="3" name="İçerik Yer Tutucusu 2"/>
          <p:cNvSpPr>
            <a:spLocks noGrp="1"/>
          </p:cNvSpPr>
          <p:nvPr>
            <p:ph idx="1"/>
          </p:nvPr>
        </p:nvSpPr>
        <p:spPr>
          <a:xfrm>
            <a:off x="3429000" y="5981804"/>
            <a:ext cx="3168352" cy="3024337"/>
          </a:xfrm>
        </p:spPr>
        <p:txBody>
          <a:bodyPr>
            <a:noAutofit/>
          </a:bodyPr>
          <a:lstStyle/>
          <a:p>
            <a:pPr marL="0" indent="0" algn="just">
              <a:buNone/>
            </a:pPr>
            <a:r>
              <a:rPr lang="en-US" sz="1800" dirty="0"/>
              <a:t>A type of black tea is produced in Turkey, grown on the eastern Black Sea coast. This type of tea is commonly known as </a:t>
            </a:r>
            <a:r>
              <a:rPr lang="en-US" sz="1800" i="1" dirty="0"/>
              <a:t>Turkish tea</a:t>
            </a:r>
            <a:r>
              <a:rPr lang="en-US" sz="1800" dirty="0"/>
              <a:t>. It is brewed with finely roasted black tea powder and served in distinctive small glasses known as "ince belli" (slim-waisted).</a:t>
            </a:r>
          </a:p>
        </p:txBody>
      </p:sp>
      <p:pic>
        <p:nvPicPr>
          <p:cNvPr id="5" name="Resim 4">
            <a:extLst>
              <a:ext uri="{FF2B5EF4-FFF2-40B4-BE49-F238E27FC236}">
                <a16:creationId xmlns:a16="http://schemas.microsoft.com/office/drawing/2014/main" id="{88F45C1B-5790-221C-AB51-3D51EE621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72" y="1712640"/>
            <a:ext cx="6038428" cy="3744416"/>
          </a:xfrm>
          <a:prstGeom prst="rect">
            <a:avLst/>
          </a:prstGeom>
        </p:spPr>
      </p:pic>
      <p:pic>
        <p:nvPicPr>
          <p:cNvPr id="7" name="Resim 6">
            <a:extLst>
              <a:ext uri="{FF2B5EF4-FFF2-40B4-BE49-F238E27FC236}">
                <a16:creationId xmlns:a16="http://schemas.microsoft.com/office/drawing/2014/main" id="{A6A5B3DC-C7A9-F06E-12DA-686DAD00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5817096"/>
            <a:ext cx="2705100" cy="2728639"/>
          </a:xfrm>
          <a:prstGeom prst="rect">
            <a:avLst/>
          </a:prstGeom>
        </p:spPr>
      </p:pic>
      <p:sp>
        <p:nvSpPr>
          <p:cNvPr id="9" name="Metin kutusu 8">
            <a:extLst>
              <a:ext uri="{FF2B5EF4-FFF2-40B4-BE49-F238E27FC236}">
                <a16:creationId xmlns:a16="http://schemas.microsoft.com/office/drawing/2014/main" id="{B6613765-35E9-7B5B-7597-151B4849B5A3}"/>
              </a:ext>
            </a:extLst>
          </p:cNvPr>
          <p:cNvSpPr txBox="1"/>
          <p:nvPr/>
        </p:nvSpPr>
        <p:spPr>
          <a:xfrm>
            <a:off x="1556792" y="920552"/>
            <a:ext cx="4032448" cy="553998"/>
          </a:xfrm>
          <a:prstGeom prst="rect">
            <a:avLst/>
          </a:prstGeom>
          <a:noFill/>
        </p:spPr>
        <p:txBody>
          <a:bodyPr wrap="square">
            <a:spAutoFit/>
          </a:bodyPr>
          <a:lstStyle/>
          <a:p>
            <a:pPr marL="0" indent="0" algn="ctr">
              <a:buNone/>
            </a:pPr>
            <a:r>
              <a:rPr lang="en-US" sz="3000" b="1" dirty="0">
                <a:solidFill>
                  <a:schemeClr val="accent3">
                    <a:lumMod val="50000"/>
                  </a:schemeClr>
                </a:solidFill>
              </a:rPr>
              <a:t>TURKISH TEA</a:t>
            </a:r>
          </a:p>
        </p:txBody>
      </p:sp>
    </p:spTree>
    <p:extLst>
      <p:ext uri="{BB962C8B-B14F-4D97-AF65-F5344CB8AC3E}">
        <p14:creationId xmlns:p14="http://schemas.microsoft.com/office/powerpoint/2010/main" val="203689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102000" r="-55000" b="-7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58492" y="4994688"/>
            <a:ext cx="3456384" cy="3528392"/>
          </a:xfrm>
        </p:spPr>
        <p:txBody>
          <a:bodyPr>
            <a:noAutofit/>
          </a:bodyPr>
          <a:lstStyle/>
          <a:p>
            <a:pPr marL="0" indent="0" algn="just">
              <a:buNone/>
            </a:pPr>
            <a:r>
              <a:rPr lang="en-US" sz="1800" dirty="0"/>
              <a:t>Turkish coffee is one of the oldest coffee preparation and brewing methods, dating back to the Ottoman Empire, which holds an important place in Turkish culture. It has a unique identity and tradition with its distinctive taste, foam, aroma, and presentation style. It is the only type of coffee served with its grounds.</a:t>
            </a:r>
          </a:p>
          <a:p>
            <a:pPr marL="0" indent="0" algn="just">
              <a:buNone/>
            </a:pPr>
            <a:r>
              <a:rPr lang="en-US" sz="1800" dirty="0"/>
              <a:t>As of 2013, Turkish coffee culture and tradition has been inscribed on UNESCO's Representative List of the Intangible Cultural Heritage of Humanity on behalf of our country.</a:t>
            </a:r>
          </a:p>
        </p:txBody>
      </p:sp>
      <p:pic>
        <p:nvPicPr>
          <p:cNvPr id="12290" name="Picture 2" descr="C:\Users\kalite\Desktop\CASTİVAL SİSTEM\Travelife\Etiketler\Kah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2" y="1146182"/>
            <a:ext cx="615572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1A17BA9A-BD75-9166-874A-199C6220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8" y="5900563"/>
            <a:ext cx="2798403" cy="2621002"/>
          </a:xfrm>
          <a:prstGeom prst="rect">
            <a:avLst/>
          </a:prstGeom>
        </p:spPr>
      </p:pic>
      <p:sp>
        <p:nvSpPr>
          <p:cNvPr id="7" name="Başlık 6">
            <a:extLst>
              <a:ext uri="{FF2B5EF4-FFF2-40B4-BE49-F238E27FC236}">
                <a16:creationId xmlns:a16="http://schemas.microsoft.com/office/drawing/2014/main" id="{1FBB4E65-4F98-D8EA-94EB-30C75D015FDD}"/>
              </a:ext>
            </a:extLst>
          </p:cNvPr>
          <p:cNvSpPr>
            <a:spLocks noGrp="1"/>
          </p:cNvSpPr>
          <p:nvPr>
            <p:ph type="title"/>
          </p:nvPr>
        </p:nvSpPr>
        <p:spPr>
          <a:xfrm>
            <a:off x="342900" y="80942"/>
            <a:ext cx="6172200" cy="1651000"/>
          </a:xfrm>
        </p:spPr>
        <p:txBody>
          <a:bodyPr>
            <a:normAutofit/>
          </a:bodyPr>
          <a:lstStyle/>
          <a:p>
            <a:r>
              <a:rPr lang="en-US" sz="3000" b="1" dirty="0">
                <a:solidFill>
                  <a:schemeClr val="accent3">
                    <a:lumMod val="50000"/>
                  </a:schemeClr>
                </a:solidFill>
              </a:rPr>
              <a:t>TURKISH COFFEE</a:t>
            </a:r>
            <a:br>
              <a:rPr lang="en-US" sz="3000" b="1" dirty="0">
                <a:solidFill>
                  <a:schemeClr val="accent3">
                    <a:lumMod val="50000"/>
                  </a:schemeClr>
                </a:solidFill>
              </a:rPr>
            </a:br>
            <a:endParaRPr lang="en-US" sz="3000" dirty="0">
              <a:solidFill>
                <a:schemeClr val="accent3">
                  <a:lumMod val="50000"/>
                </a:schemeClr>
              </a:solidFill>
            </a:endParaRPr>
          </a:p>
        </p:txBody>
      </p:sp>
    </p:spTree>
    <p:extLst>
      <p:ext uri="{BB962C8B-B14F-4D97-AF65-F5344CB8AC3E}">
        <p14:creationId xmlns:p14="http://schemas.microsoft.com/office/powerpoint/2010/main" val="315247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a:stretch>
        </a:blipFill>
        <a:effectLst/>
      </p:bgPr>
    </p:bg>
    <p:spTree>
      <p:nvGrpSpPr>
        <p:cNvPr id="1" name="">
          <a:extLst>
            <a:ext uri="{FF2B5EF4-FFF2-40B4-BE49-F238E27FC236}">
              <a16:creationId xmlns:a16="http://schemas.microsoft.com/office/drawing/2014/main" id="{1761B9BC-3688-9846-693C-207541925DC0}"/>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B8D043C-6B88-19B7-9040-2D083CC412ED}"/>
              </a:ext>
            </a:extLst>
          </p:cNvPr>
          <p:cNvSpPr>
            <a:spLocks noGrp="1"/>
          </p:cNvSpPr>
          <p:nvPr>
            <p:ph idx="1"/>
          </p:nvPr>
        </p:nvSpPr>
        <p:spPr>
          <a:xfrm>
            <a:off x="729000" y="5529064"/>
            <a:ext cx="5580320" cy="3528392"/>
          </a:xfrm>
          <a:blipFill>
            <a:blip r:embed="rId3">
              <a:alphaModFix amt="12000"/>
            </a:blip>
            <a:tile tx="0" ty="0" sx="100000" sy="100000" flip="none" algn="tl"/>
          </a:blipFill>
        </p:spPr>
        <p:txBody>
          <a:bodyPr>
            <a:noAutofit/>
          </a:bodyPr>
          <a:lstStyle/>
          <a:p>
            <a:pPr marL="0" indent="0" algn="just">
              <a:buNone/>
            </a:pPr>
            <a:r>
              <a:rPr lang="en-US" sz="1800" dirty="0">
                <a:solidFill>
                  <a:srgbClr val="202122"/>
                </a:solidFill>
                <a:effectLst/>
                <a:latin typeface="+mj-lt"/>
              </a:rPr>
              <a:t>Lokum (Turkish Delight) is a traditional Turkish confection. Although it has been known in Anatolia since approximately the 15th century, it became particularly widespread within the borders of the Ottoman Empire in the 17th century. In Europe, it became known as "Turkish Delight" through an English traveler in the 18th century. Previously made with a combination of honey or molasses and flour, the production and flavor of lokum changed in the 17th century with the discovery and introduction of refined sugar, known as "Kelle sekeri," and especially starch.</a:t>
            </a:r>
            <a:endParaRPr lang="en-US" sz="1800" dirty="0">
              <a:latin typeface="+mj-lt"/>
            </a:endParaRPr>
          </a:p>
        </p:txBody>
      </p:sp>
      <p:sp>
        <p:nvSpPr>
          <p:cNvPr id="7" name="Başlık 6">
            <a:extLst>
              <a:ext uri="{FF2B5EF4-FFF2-40B4-BE49-F238E27FC236}">
                <a16:creationId xmlns:a16="http://schemas.microsoft.com/office/drawing/2014/main" id="{18E44DC2-98AE-47A8-BA6E-7B8B03992AD8}"/>
              </a:ext>
            </a:extLst>
          </p:cNvPr>
          <p:cNvSpPr>
            <a:spLocks noGrp="1"/>
          </p:cNvSpPr>
          <p:nvPr>
            <p:ph type="title"/>
          </p:nvPr>
        </p:nvSpPr>
        <p:spPr>
          <a:xfrm>
            <a:off x="342900" y="80942"/>
            <a:ext cx="6172200" cy="1651000"/>
          </a:xfrm>
        </p:spPr>
        <p:txBody>
          <a:bodyPr>
            <a:normAutofit/>
          </a:bodyPr>
          <a:lstStyle/>
          <a:p>
            <a:r>
              <a:rPr lang="en-US" sz="3000" b="1" dirty="0">
                <a:solidFill>
                  <a:schemeClr val="accent3">
                    <a:lumMod val="50000"/>
                  </a:schemeClr>
                </a:solidFill>
              </a:rPr>
              <a:t>TURKISH DELIGHT</a:t>
            </a:r>
            <a:br>
              <a:rPr lang="en-US" sz="3000" b="1" dirty="0">
                <a:solidFill>
                  <a:schemeClr val="accent3">
                    <a:lumMod val="50000"/>
                  </a:schemeClr>
                </a:solidFill>
              </a:rPr>
            </a:br>
            <a:endParaRPr lang="en-US" sz="3000" dirty="0">
              <a:solidFill>
                <a:schemeClr val="accent3">
                  <a:lumMod val="50000"/>
                </a:schemeClr>
              </a:solidFill>
            </a:endParaRPr>
          </a:p>
        </p:txBody>
      </p:sp>
      <p:pic>
        <p:nvPicPr>
          <p:cNvPr id="4" name="Resim 3">
            <a:extLst>
              <a:ext uri="{FF2B5EF4-FFF2-40B4-BE49-F238E27FC236}">
                <a16:creationId xmlns:a16="http://schemas.microsoft.com/office/drawing/2014/main" id="{07D1C78A-53CA-9273-6C1A-7160F94AE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00" y="1387376"/>
            <a:ext cx="5400000" cy="3593455"/>
          </a:xfrm>
          <a:prstGeom prst="rect">
            <a:avLst/>
          </a:prstGeom>
        </p:spPr>
      </p:pic>
    </p:spTree>
    <p:extLst>
      <p:ext uri="{BB962C8B-B14F-4D97-AF65-F5344CB8AC3E}">
        <p14:creationId xmlns:p14="http://schemas.microsoft.com/office/powerpoint/2010/main" val="388592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0000" r="-11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en-US" b="1" dirty="0"/>
              <a:t>REPUBLIC OF TURKEY</a:t>
            </a:r>
            <a:endParaRPr lang="en-US" sz="2200" b="1" dirty="0"/>
          </a:p>
        </p:txBody>
      </p:sp>
      <p:sp>
        <p:nvSpPr>
          <p:cNvPr id="3" name="İçerik Yer Tutucusu 2"/>
          <p:cNvSpPr>
            <a:spLocks noGrp="1"/>
          </p:cNvSpPr>
          <p:nvPr>
            <p:ph idx="1"/>
          </p:nvPr>
        </p:nvSpPr>
        <p:spPr>
          <a:xfrm>
            <a:off x="394419" y="4738880"/>
            <a:ext cx="6120681" cy="4248472"/>
          </a:xfrm>
        </p:spPr>
        <p:txBody>
          <a:bodyPr>
            <a:noAutofit/>
          </a:bodyPr>
          <a:lstStyle/>
          <a:p>
            <a:pPr marL="0" indent="0" algn="ctr">
              <a:lnSpc>
                <a:spcPct val="150000"/>
              </a:lnSpc>
              <a:buNone/>
            </a:pPr>
            <a:r>
              <a:rPr lang="en-US" sz="1700" b="1" dirty="0"/>
              <a:t>THE FOUNDING OF THE REPUBLIC OF TURKEY</a:t>
            </a:r>
          </a:p>
          <a:p>
            <a:pPr marL="0" indent="0" algn="just">
              <a:lnSpc>
                <a:spcPct val="150000"/>
              </a:lnSpc>
              <a:buNone/>
            </a:pPr>
            <a:r>
              <a:rPr lang="en-US" sz="1700" dirty="0"/>
              <a:t>After the National War of Independence, which began on May 19, 1919, the First Grand National Assembly of Turkey convened on April 23, 1920, under the leadership of Mustafa Kemal Atatürk.  </a:t>
            </a:r>
          </a:p>
          <a:p>
            <a:pPr marL="0" indent="0" algn="just">
              <a:lnSpc>
                <a:spcPct val="150000"/>
              </a:lnSpc>
              <a:buNone/>
            </a:pPr>
            <a:r>
              <a:rPr lang="en-US" sz="1700" dirty="0"/>
              <a:t>With the adoption of the first constitution on January 20, 1921, </a:t>
            </a:r>
            <a:r>
              <a:rPr lang="en-US" sz="1700" b="1" dirty="0"/>
              <a:t>"Sovereignty unconditionally belongs to the nation. Executive and legislative authority is vested in the Grand National Assembly of Turkey on behalf of the Turkish nation."</a:t>
            </a:r>
          </a:p>
          <a:p>
            <a:pPr marL="0" indent="0" algn="just">
              <a:lnSpc>
                <a:spcPct val="150000"/>
              </a:lnSpc>
              <a:buNone/>
            </a:pPr>
            <a:r>
              <a:rPr lang="en-US" sz="1700" dirty="0"/>
              <a:t>On April 23, 1921, on the first anniversary of the opening of the Grand National Assembly, April 23 was declared a national holiday by Law No. 112.</a:t>
            </a:r>
          </a:p>
          <a:p>
            <a:pPr marL="0" indent="0" algn="just">
              <a:lnSpc>
                <a:spcPct val="150000"/>
              </a:lnSpc>
              <a:buNone/>
            </a:pPr>
            <a:r>
              <a:rPr lang="en-US" sz="1700" dirty="0"/>
              <a:t>The Republic was proclaimed on </a:t>
            </a:r>
            <a:r>
              <a:rPr lang="en-US" sz="1700" b="1" dirty="0"/>
              <a:t>October 29, 1923</a:t>
            </a:r>
            <a:r>
              <a:rPr lang="en-US" sz="1700" dirty="0"/>
              <a:t>. </a:t>
            </a:r>
            <a:endParaRPr lang="en-US" sz="1700" b="1" dirty="0"/>
          </a:p>
        </p:txBody>
      </p:sp>
      <p:pic>
        <p:nvPicPr>
          <p:cNvPr id="14338" name="Picture 2" descr="C:\Users\kalite\Desktop\CASTİVAL SİSTEM\Travelife\Etiketler\Türkiy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856656"/>
            <a:ext cx="60374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1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22000" r="-22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2996952" y="5169023"/>
            <a:ext cx="3600000" cy="3384377"/>
          </a:xfrm>
        </p:spPr>
        <p:txBody>
          <a:bodyPr>
            <a:noAutofit/>
          </a:bodyPr>
          <a:lstStyle/>
          <a:p>
            <a:pPr marL="0" indent="0" algn="just">
              <a:buNone/>
            </a:pPr>
            <a:r>
              <a:rPr lang="en-US" sz="1800" dirty="0"/>
              <a:t>Ayran is a type of beverage made by adding water to yogurt. It is one of the most common beverages in Turkish cuisine.</a:t>
            </a:r>
          </a:p>
          <a:p>
            <a:pPr marL="0" indent="0" algn="just">
              <a:buNone/>
            </a:pPr>
            <a:r>
              <a:rPr lang="en-US" sz="1800" dirty="0"/>
              <a:t>The Gokturks, who ruled between 552-745 AD, added water to souring yogurt to reduce its sourness. Thus, ayran was accidentally created.</a:t>
            </a:r>
          </a:p>
          <a:p>
            <a:pPr marL="0" indent="0" algn="just">
              <a:buNone/>
            </a:pPr>
            <a:r>
              <a:rPr lang="en-US" sz="1800" dirty="0"/>
              <a:t>The word "ayran" was first defined in history in the Divan-i Lugat-it Turk as "</a:t>
            </a:r>
            <a:r>
              <a:rPr lang="en-US" sz="1800" i="1" dirty="0"/>
              <a:t>a beverage obtained from milk</a:t>
            </a:r>
            <a:r>
              <a:rPr lang="en-US" sz="1800" dirty="0"/>
              <a:t>."</a:t>
            </a:r>
          </a:p>
        </p:txBody>
      </p:sp>
      <p:sp>
        <p:nvSpPr>
          <p:cNvPr id="5" name="Başlık 4">
            <a:extLst>
              <a:ext uri="{FF2B5EF4-FFF2-40B4-BE49-F238E27FC236}">
                <a16:creationId xmlns:a16="http://schemas.microsoft.com/office/drawing/2014/main" id="{5FD7564B-40E2-7270-67A2-E750D1A33AB1}"/>
              </a:ext>
            </a:extLst>
          </p:cNvPr>
          <p:cNvSpPr>
            <a:spLocks noGrp="1"/>
          </p:cNvSpPr>
          <p:nvPr>
            <p:ph type="title"/>
          </p:nvPr>
        </p:nvSpPr>
        <p:spPr>
          <a:xfrm>
            <a:off x="342900" y="0"/>
            <a:ext cx="6172200" cy="1651000"/>
          </a:xfrm>
        </p:spPr>
        <p:txBody>
          <a:bodyPr>
            <a:normAutofit/>
          </a:bodyPr>
          <a:lstStyle/>
          <a:p>
            <a:r>
              <a:rPr lang="en-US" sz="3000" b="1" dirty="0">
                <a:solidFill>
                  <a:schemeClr val="accent3">
                    <a:lumMod val="50000"/>
                  </a:schemeClr>
                </a:solidFill>
              </a:rPr>
              <a:t>AYRAN</a:t>
            </a:r>
          </a:p>
        </p:txBody>
      </p:sp>
      <p:pic>
        <p:nvPicPr>
          <p:cNvPr id="7" name="Resim 6">
            <a:extLst>
              <a:ext uri="{FF2B5EF4-FFF2-40B4-BE49-F238E27FC236}">
                <a16:creationId xmlns:a16="http://schemas.microsoft.com/office/drawing/2014/main" id="{9D8CCC54-FFD2-0D50-A05F-479421AB4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0" y="5673079"/>
            <a:ext cx="2232248" cy="2880321"/>
          </a:xfrm>
          <a:prstGeom prst="rect">
            <a:avLst/>
          </a:prstGeom>
        </p:spPr>
      </p:pic>
      <p:pic>
        <p:nvPicPr>
          <p:cNvPr id="9" name="Resim 8">
            <a:extLst>
              <a:ext uri="{FF2B5EF4-FFF2-40B4-BE49-F238E27FC236}">
                <a16:creationId xmlns:a16="http://schemas.microsoft.com/office/drawing/2014/main" id="{15F3A031-DC65-06BC-8DF2-B5AF42E09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000" y="1136977"/>
            <a:ext cx="3600000" cy="3600000"/>
          </a:xfrm>
          <a:prstGeom prst="rect">
            <a:avLst/>
          </a:prstGeom>
        </p:spPr>
      </p:pic>
    </p:spTree>
    <p:extLst>
      <p:ext uri="{BB962C8B-B14F-4D97-AF65-F5344CB8AC3E}">
        <p14:creationId xmlns:p14="http://schemas.microsoft.com/office/powerpoint/2010/main" val="2807055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79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en-US" sz="3000" b="1" dirty="0">
                <a:solidFill>
                  <a:schemeClr val="accent3">
                    <a:lumMod val="50000"/>
                  </a:schemeClr>
                </a:solidFill>
              </a:rPr>
              <a:t>GOZLEME (TURKISH FLATBREAD)</a:t>
            </a:r>
          </a:p>
        </p:txBody>
      </p:sp>
      <p:sp>
        <p:nvSpPr>
          <p:cNvPr id="3" name="İçerik Yer Tutucusu 2"/>
          <p:cNvSpPr>
            <a:spLocks noGrp="1"/>
          </p:cNvSpPr>
          <p:nvPr>
            <p:ph idx="1"/>
          </p:nvPr>
        </p:nvSpPr>
        <p:spPr>
          <a:xfrm>
            <a:off x="692696" y="5529064"/>
            <a:ext cx="5531634" cy="3744417"/>
          </a:xfrm>
        </p:spPr>
        <p:txBody>
          <a:bodyPr>
            <a:noAutofit/>
          </a:bodyPr>
          <a:lstStyle/>
          <a:p>
            <a:pPr marL="0" indent="0" algn="just">
              <a:buNone/>
            </a:pPr>
            <a:r>
              <a:rPr lang="en-US" sz="1800" dirty="0"/>
              <a:t>Gozleme is a type of appetizer Turkish pastry prepared by filling thinly rolled dough with various fillings and cooking it on a griddle over a wood fire.</a:t>
            </a:r>
          </a:p>
          <a:p>
            <a:pPr marL="0" indent="0" algn="just">
              <a:buNone/>
            </a:pPr>
            <a:r>
              <a:rPr lang="en-US" sz="1800" dirty="0"/>
              <a:t>"Kozmen," meaning bread baked on embers during the Seljuk period, is one of the first terms used to mean gozleme. Over time, with the evolution of spoken language and varying regional dialects, the name changed and became "gozleme."</a:t>
            </a:r>
          </a:p>
          <a:p>
            <a:pPr marL="0" indent="0" algn="just">
              <a:buNone/>
            </a:pPr>
            <a:endParaRPr lang="en-US" sz="1600" b="1" dirty="0"/>
          </a:p>
        </p:txBody>
      </p:sp>
      <p:pic>
        <p:nvPicPr>
          <p:cNvPr id="5" name="Resim 4">
            <a:extLst>
              <a:ext uri="{FF2B5EF4-FFF2-40B4-BE49-F238E27FC236}">
                <a16:creationId xmlns:a16="http://schemas.microsoft.com/office/drawing/2014/main" id="{18742C7D-6F70-CE97-F7CB-DE58B6020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6" y="1448431"/>
            <a:ext cx="5531634" cy="3427200"/>
          </a:xfrm>
          <a:prstGeom prst="rect">
            <a:avLst/>
          </a:prstGeom>
        </p:spPr>
      </p:pic>
    </p:spTree>
    <p:extLst>
      <p:ext uri="{BB962C8B-B14F-4D97-AF65-F5344CB8AC3E}">
        <p14:creationId xmlns:p14="http://schemas.microsoft.com/office/powerpoint/2010/main" val="1267856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74000" r="-7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en-US" sz="3000" b="1" dirty="0">
                <a:solidFill>
                  <a:schemeClr val="accent3">
                    <a:lumMod val="50000"/>
                  </a:schemeClr>
                </a:solidFill>
              </a:rPr>
              <a:t>TURKISH BATH (HAMAM)</a:t>
            </a:r>
          </a:p>
        </p:txBody>
      </p:sp>
      <p:sp>
        <p:nvSpPr>
          <p:cNvPr id="3" name="İçerik Yer Tutucusu 2"/>
          <p:cNvSpPr>
            <a:spLocks noGrp="1"/>
          </p:cNvSpPr>
          <p:nvPr>
            <p:ph idx="1"/>
          </p:nvPr>
        </p:nvSpPr>
        <p:spPr>
          <a:xfrm>
            <a:off x="476672" y="6009805"/>
            <a:ext cx="6008116" cy="4680520"/>
          </a:xfrm>
        </p:spPr>
        <p:txBody>
          <a:bodyPr>
            <a:noAutofit/>
          </a:bodyPr>
          <a:lstStyle/>
          <a:p>
            <a:pPr marL="0" indent="0" algn="just">
              <a:buNone/>
            </a:pPr>
            <a:r>
              <a:rPr lang="en-US" sz="1800" dirty="0"/>
              <a:t>There has been a bath culture in Anatolia since very ancient times. When Turks lived in Central Asia, they carried their existing bath traditions to Anatolia where they migrated. They established their own traditions on top of the marble bath culture left by those who lived before them. Over time, baths became places where very special occasions were celebrated. Even today, traditions such as the "bridal bath," "postpartum bath," "baby's fortieth-day bath," "votive bath," and "mourning bath" for women, and the "groom's bath," "circumcision bath," "soldier's bath," and "holiday bath" for men continue to be observed.</a:t>
            </a:r>
          </a:p>
        </p:txBody>
      </p:sp>
      <p:pic>
        <p:nvPicPr>
          <p:cNvPr id="6" name="Resim 5">
            <a:extLst>
              <a:ext uri="{FF2B5EF4-FFF2-40B4-BE49-F238E27FC236}">
                <a16:creationId xmlns:a16="http://schemas.microsoft.com/office/drawing/2014/main" id="{AD3D69C1-3EDE-0784-B70D-AFC5DF275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88" y="1555935"/>
            <a:ext cx="6120000" cy="4057826"/>
          </a:xfrm>
          <a:prstGeom prst="rect">
            <a:avLst/>
          </a:prstGeom>
        </p:spPr>
      </p:pic>
    </p:spTree>
    <p:extLst>
      <p:ext uri="{BB962C8B-B14F-4D97-AF65-F5344CB8AC3E}">
        <p14:creationId xmlns:p14="http://schemas.microsoft.com/office/powerpoint/2010/main" val="3094557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23000" r="-2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en-US" sz="3000" b="1" dirty="0">
                <a:solidFill>
                  <a:schemeClr val="accent3">
                    <a:lumMod val="50000"/>
                  </a:schemeClr>
                </a:solidFill>
              </a:rPr>
              <a:t>KARAGOZ AND HACIVAT</a:t>
            </a:r>
          </a:p>
        </p:txBody>
      </p:sp>
      <p:sp>
        <p:nvSpPr>
          <p:cNvPr id="3" name="İçerik Yer Tutucusu 2"/>
          <p:cNvSpPr>
            <a:spLocks noGrp="1"/>
          </p:cNvSpPr>
          <p:nvPr>
            <p:ph idx="1"/>
          </p:nvPr>
        </p:nvSpPr>
        <p:spPr>
          <a:xfrm>
            <a:off x="819661" y="6105128"/>
            <a:ext cx="5400600" cy="2592288"/>
          </a:xfrm>
        </p:spPr>
        <p:txBody>
          <a:bodyPr>
            <a:noAutofit/>
          </a:bodyPr>
          <a:lstStyle/>
          <a:p>
            <a:pPr marL="0" indent="0" algn="just">
              <a:buNone/>
            </a:pPr>
            <a:r>
              <a:rPr lang="en-US" sz="1800" dirty="0"/>
              <a:t>Karagoz and Hacivat is a shadow play performed on a screen with two-dimensional figures, based on imitation and dialogue. The puppeteer of Karagoz is called "hayali" (imaginary). In the play, changes in conversation are indicated by head movements.</a:t>
            </a:r>
          </a:p>
          <a:p>
            <a:pPr marL="0" indent="0" algn="just">
              <a:buNone/>
            </a:pPr>
            <a:r>
              <a:rPr lang="en-US" sz="1800" dirty="0"/>
              <a:t>It is not definitively known whether these two characters actually lived, and if so, where and how they lived. The accounts are based on legends, as even if they did live, they most likely were not considered important enough to be recorded in history books of that era.</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68" y="1416607"/>
            <a:ext cx="4358386" cy="4331971"/>
          </a:xfrm>
          <a:prstGeom prst="rect">
            <a:avLst/>
          </a:prstGeom>
        </p:spPr>
      </p:pic>
    </p:spTree>
    <p:extLst>
      <p:ext uri="{BB962C8B-B14F-4D97-AF65-F5344CB8AC3E}">
        <p14:creationId xmlns:p14="http://schemas.microsoft.com/office/powerpoint/2010/main" val="58263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6000" r="-5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fontScale="90000"/>
          </a:bodyPr>
          <a:lstStyle/>
          <a:p>
            <a:r>
              <a:rPr lang="en-US" dirty="0">
                <a:solidFill>
                  <a:schemeClr val="accent3">
                    <a:lumMod val="50000"/>
                  </a:schemeClr>
                </a:solidFill>
              </a:rPr>
              <a:t>CULTURAL AND NATURAL HERITAGE</a:t>
            </a:r>
            <a:br>
              <a:rPr lang="en-US" dirty="0">
                <a:solidFill>
                  <a:schemeClr val="accent3">
                    <a:lumMod val="50000"/>
                  </a:schemeClr>
                </a:solidFill>
              </a:rPr>
            </a:br>
            <a:r>
              <a:rPr lang="en-US" sz="3300" b="1" dirty="0">
                <a:solidFill>
                  <a:schemeClr val="accent3">
                    <a:lumMod val="50000"/>
                  </a:schemeClr>
                </a:solidFill>
              </a:rPr>
              <a:t>SEA TURTLE</a:t>
            </a:r>
            <a:br>
              <a:rPr lang="en-US" sz="3300" b="1" dirty="0">
                <a:solidFill>
                  <a:schemeClr val="accent3">
                    <a:lumMod val="50000"/>
                  </a:schemeClr>
                </a:solidFill>
              </a:rPr>
            </a:br>
            <a:endParaRPr lang="en-US" sz="3300" dirty="0">
              <a:solidFill>
                <a:schemeClr val="accent3">
                  <a:lumMod val="50000"/>
                </a:schemeClr>
              </a:solidFill>
            </a:endParaRPr>
          </a:p>
        </p:txBody>
      </p:sp>
      <p:sp>
        <p:nvSpPr>
          <p:cNvPr id="3" name="İçerik Yer Tutucusu 2"/>
          <p:cNvSpPr>
            <a:spLocks noGrp="1"/>
          </p:cNvSpPr>
          <p:nvPr>
            <p:ph idx="1"/>
          </p:nvPr>
        </p:nvSpPr>
        <p:spPr>
          <a:xfrm>
            <a:off x="512676" y="6124924"/>
            <a:ext cx="5832648" cy="3384377"/>
          </a:xfrm>
        </p:spPr>
        <p:txBody>
          <a:bodyPr>
            <a:noAutofit/>
          </a:bodyPr>
          <a:lstStyle/>
          <a:p>
            <a:pPr marL="0" indent="0" algn="just">
              <a:buNone/>
            </a:pPr>
            <a:r>
              <a:rPr lang="en-US" sz="1800" dirty="0"/>
              <a:t>Caretta caretta, which never come ashore except to lay eggs, are in the category of endangered species. On Turkey's Mediterranean coasts, loggerhead sea turtles (</a:t>
            </a:r>
            <a:r>
              <a:rPr lang="en-US" sz="1800" i="1" dirty="0"/>
              <a:t>Caretta caretta</a:t>
            </a:r>
            <a:r>
              <a:rPr lang="en-US" sz="1800" dirty="0"/>
              <a:t>) and green sea turtles (</a:t>
            </a:r>
            <a:r>
              <a:rPr lang="en-US" sz="1800" i="1" dirty="0"/>
              <a:t>Chelonia mydas</a:t>
            </a:r>
            <a:r>
              <a:rPr lang="en-US" sz="1800" dirty="0"/>
              <a:t>) lay their eggs.</a:t>
            </a:r>
            <a:r>
              <a:rPr lang="en-US" sz="1800" b="1" dirty="0"/>
              <a:t> </a:t>
            </a:r>
            <a:r>
              <a:rPr lang="en-US" sz="1800" dirty="0"/>
              <a:t>According to the results of studies conducted in the Mediterranean from the past to the present, the most important nesting areas for the </a:t>
            </a:r>
            <a:r>
              <a:rPr lang="en-US" sz="1800" i="1" dirty="0"/>
              <a:t>Caretta caretta</a:t>
            </a:r>
            <a:r>
              <a:rPr lang="en-US" sz="1800" dirty="0"/>
              <a:t> species are Turkey and Greece.</a:t>
            </a:r>
          </a:p>
        </p:txBody>
      </p:sp>
      <p:pic>
        <p:nvPicPr>
          <p:cNvPr id="18434"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462973"/>
            <a:ext cx="5976664" cy="406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869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6000" r="-5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en-US" sz="3000" dirty="0">
                <a:solidFill>
                  <a:schemeClr val="accent3">
                    <a:lumMod val="50000"/>
                  </a:schemeClr>
                </a:solidFill>
              </a:rPr>
              <a:t>ENDEMIC ANIMAL SPECIES</a:t>
            </a:r>
          </a:p>
        </p:txBody>
      </p:sp>
      <p:sp>
        <p:nvSpPr>
          <p:cNvPr id="3" name="İçerik Yer Tutucusu 2"/>
          <p:cNvSpPr>
            <a:spLocks noGrp="1"/>
          </p:cNvSpPr>
          <p:nvPr>
            <p:ph idx="1"/>
          </p:nvPr>
        </p:nvSpPr>
        <p:spPr>
          <a:xfrm>
            <a:off x="580254" y="3397130"/>
            <a:ext cx="2240566" cy="792088"/>
          </a:xfrm>
        </p:spPr>
        <p:txBody>
          <a:bodyPr>
            <a:noAutofit/>
          </a:bodyPr>
          <a:lstStyle/>
          <a:p>
            <a:pPr marL="0" indent="0" algn="just">
              <a:buNone/>
            </a:pPr>
            <a:r>
              <a:rPr lang="tr-TR" sz="1600" b="1" dirty="0">
                <a:solidFill>
                  <a:schemeClr val="accent3">
                    <a:lumMod val="50000"/>
                  </a:schemeClr>
                </a:solidFill>
              </a:rPr>
              <a:t>             </a:t>
            </a:r>
            <a:r>
              <a:rPr lang="en-US" sz="1600" b="1" dirty="0">
                <a:solidFill>
                  <a:schemeClr val="accent3">
                    <a:lumMod val="50000"/>
                  </a:schemeClr>
                </a:solidFill>
              </a:rPr>
              <a:t>SEA TURTLE</a:t>
            </a:r>
          </a:p>
          <a:p>
            <a:pPr marL="0" indent="0" algn="ctr">
              <a:buNone/>
            </a:pPr>
            <a:r>
              <a:rPr lang="en-US" sz="1600" b="1" i="1" dirty="0">
                <a:solidFill>
                  <a:schemeClr val="accent3">
                    <a:lumMod val="50000"/>
                  </a:schemeClr>
                </a:solidFill>
              </a:rPr>
              <a:t>Caretta Caretta</a:t>
            </a:r>
            <a:endParaRPr lang="en-US" sz="1600" dirty="0">
              <a:solidFill>
                <a:schemeClr val="accent3">
                  <a:lumMod val="50000"/>
                </a:schemeClr>
              </a:solidFill>
            </a:endParaRPr>
          </a:p>
        </p:txBody>
      </p:sp>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ANATOLIAN LEOPARD</a:t>
            </a:r>
          </a:p>
          <a:p>
            <a:pPr marL="0" indent="0" algn="ctr">
              <a:buFont typeface="Arial" pitchFamily="34" charset="0"/>
              <a:buNone/>
            </a:pPr>
            <a:r>
              <a:rPr lang="en-US" sz="1600" b="1" i="1" dirty="0">
                <a:solidFill>
                  <a:schemeClr val="accent3">
                    <a:lumMod val="50000"/>
                  </a:schemeClr>
                </a:solidFill>
              </a:rPr>
              <a:t>Pantera pardus tuttiana</a:t>
            </a:r>
            <a:endParaRPr lang="en-US" sz="1600" dirty="0">
              <a:solidFill>
                <a:schemeClr val="accent3">
                  <a:lumMod val="50000"/>
                </a:schemeClr>
              </a:solidFill>
            </a:endParaRPr>
          </a:p>
        </p:txBody>
      </p:sp>
      <p:sp>
        <p:nvSpPr>
          <p:cNvPr id="10" name="İçerik Yer Tutucusu 2"/>
          <p:cNvSpPr txBox="1">
            <a:spLocks/>
          </p:cNvSpPr>
          <p:nvPr/>
        </p:nvSpPr>
        <p:spPr>
          <a:xfrm>
            <a:off x="664981" y="9091999"/>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HOPA VIPER</a:t>
            </a:r>
          </a:p>
          <a:p>
            <a:pPr marL="0" indent="0" algn="ctr">
              <a:buFont typeface="Arial" pitchFamily="34" charset="0"/>
              <a:buNone/>
            </a:pPr>
            <a:r>
              <a:rPr lang="en-US" sz="1600" b="1" i="1" dirty="0">
                <a:solidFill>
                  <a:schemeClr val="accent3">
                    <a:lumMod val="50000"/>
                  </a:schemeClr>
                </a:solidFill>
              </a:rPr>
              <a:t>Vipena kaznakovi</a:t>
            </a:r>
            <a:endParaRPr lang="en-US" sz="1600" dirty="0">
              <a:solidFill>
                <a:schemeClr val="accent3">
                  <a:lumMod val="50000"/>
                </a:schemeClr>
              </a:solidFill>
            </a:endParaRPr>
          </a:p>
        </p:txBody>
      </p:sp>
      <p:sp>
        <p:nvSpPr>
          <p:cNvPr id="12" name="İçerik Yer Tutucusu 2"/>
          <p:cNvSpPr txBox="1">
            <a:spLocks/>
          </p:cNvSpPr>
          <p:nvPr/>
        </p:nvSpPr>
        <p:spPr>
          <a:xfrm>
            <a:off x="664981" y="624877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ANATOLIAN MOUFLON</a:t>
            </a:r>
          </a:p>
          <a:p>
            <a:pPr marL="0" indent="0" algn="ctr">
              <a:buFont typeface="Arial" pitchFamily="34" charset="0"/>
              <a:buNone/>
            </a:pPr>
            <a:r>
              <a:rPr lang="en-US" sz="1600" b="1" i="1" dirty="0">
                <a:solidFill>
                  <a:schemeClr val="accent3">
                    <a:lumMod val="50000"/>
                  </a:schemeClr>
                </a:solidFill>
              </a:rPr>
              <a:t>Ovis orientalis anatolica</a:t>
            </a:r>
            <a:endParaRPr lang="en-US" sz="1600" dirty="0">
              <a:solidFill>
                <a:schemeClr val="accent3">
                  <a:lumMod val="50000"/>
                </a:schemeClr>
              </a:solidFill>
            </a:endParaRPr>
          </a:p>
        </p:txBody>
      </p:sp>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STEPPE CARACAL</a:t>
            </a:r>
          </a:p>
          <a:p>
            <a:pPr marL="0" indent="0" algn="ctr">
              <a:buFont typeface="Arial" pitchFamily="34" charset="0"/>
              <a:buNone/>
            </a:pPr>
            <a:r>
              <a:rPr lang="en-US" sz="1600" b="1" i="1" dirty="0">
                <a:solidFill>
                  <a:schemeClr val="accent3">
                    <a:lumMod val="50000"/>
                  </a:schemeClr>
                </a:solidFill>
              </a:rPr>
              <a:t>Felis caraca</a:t>
            </a:r>
            <a:endParaRPr lang="en-US" sz="1600" dirty="0">
              <a:solidFill>
                <a:schemeClr val="accent3">
                  <a:lumMod val="50000"/>
                </a:schemeClr>
              </a:solidFill>
            </a:endParaRPr>
          </a:p>
        </p:txBody>
      </p:sp>
      <p:sp>
        <p:nvSpPr>
          <p:cNvPr id="16" name="İçerik Yer Tutucusu 2"/>
          <p:cNvSpPr txBox="1">
            <a:spLocks/>
          </p:cNvSpPr>
          <p:nvPr/>
        </p:nvSpPr>
        <p:spPr>
          <a:xfrm>
            <a:off x="4082207" y="6208261"/>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GROUND SQUIRREL</a:t>
            </a:r>
          </a:p>
          <a:p>
            <a:pPr marL="0" indent="0" algn="ctr">
              <a:buFont typeface="Arial" pitchFamily="34" charset="0"/>
              <a:buNone/>
            </a:pPr>
            <a:r>
              <a:rPr lang="en-US" sz="1600" b="1" i="1" dirty="0">
                <a:solidFill>
                  <a:schemeClr val="accent3">
                    <a:lumMod val="50000"/>
                  </a:schemeClr>
                </a:solidFill>
              </a:rPr>
              <a:t>Citellus citellus</a:t>
            </a:r>
            <a:endParaRPr lang="en-US" sz="1600" dirty="0">
              <a:solidFill>
                <a:schemeClr val="accent3">
                  <a:lumMod val="50000"/>
                </a:schemeClr>
              </a:solidFill>
            </a:endParaRPr>
          </a:p>
        </p:txBody>
      </p:sp>
      <p:pic>
        <p:nvPicPr>
          <p:cNvPr id="15"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56" y="1424608"/>
            <a:ext cx="2842841" cy="19340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52" y="1416607"/>
            <a:ext cx="2918404" cy="1942065"/>
          </a:xfrm>
          <a:prstGeom prst="rect">
            <a:avLst/>
          </a:prstGeom>
        </p:spPr>
      </p:pic>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80" y="4435614"/>
            <a:ext cx="2466975" cy="1847850"/>
          </a:xfrm>
          <a:prstGeom prst="rect">
            <a:avLst/>
          </a:prstGeom>
        </p:spPr>
      </p:pic>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725" y="4460294"/>
            <a:ext cx="2619375" cy="1743075"/>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61" y="7324247"/>
            <a:ext cx="2619375" cy="1743075"/>
          </a:xfrm>
          <a:prstGeom prst="rect">
            <a:avLst/>
          </a:prstGeom>
        </p:spPr>
      </p:pic>
      <p:pic>
        <p:nvPicPr>
          <p:cNvPr id="20" name="Resim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207" y="7245966"/>
            <a:ext cx="2390775" cy="1816464"/>
          </a:xfrm>
          <a:prstGeom prst="rect">
            <a:avLst/>
          </a:prstGeom>
        </p:spPr>
      </p:pic>
    </p:spTree>
    <p:extLst>
      <p:ext uri="{BB962C8B-B14F-4D97-AF65-F5344CB8AC3E}">
        <p14:creationId xmlns:p14="http://schemas.microsoft.com/office/powerpoint/2010/main" val="98711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53752" y="632520"/>
            <a:ext cx="6604248" cy="1019908"/>
          </a:xfrm>
        </p:spPr>
        <p:txBody>
          <a:bodyPr>
            <a:normAutofit fontScale="90000"/>
          </a:bodyPr>
          <a:lstStyle/>
          <a:p>
            <a:r>
              <a:rPr lang="en-US" dirty="0">
                <a:solidFill>
                  <a:schemeClr val="accent3">
                    <a:lumMod val="50000"/>
                  </a:schemeClr>
                </a:solidFill>
              </a:rPr>
              <a:t>CULTURAL AND NATURAL HERITAGE</a:t>
            </a:r>
            <a:br>
              <a:rPr lang="en-US" dirty="0">
                <a:solidFill>
                  <a:schemeClr val="accent3">
                    <a:lumMod val="50000"/>
                  </a:schemeClr>
                </a:solidFill>
              </a:rPr>
            </a:br>
            <a:r>
              <a:rPr lang="en-US" sz="3300" b="1" dirty="0">
                <a:solidFill>
                  <a:schemeClr val="accent3">
                    <a:lumMod val="50000"/>
                  </a:schemeClr>
                </a:solidFill>
              </a:rPr>
              <a:t>SEA DAFFODIL (</a:t>
            </a:r>
            <a:r>
              <a:rPr lang="en-US" sz="3300" b="1" i="1" dirty="0">
                <a:solidFill>
                  <a:schemeClr val="accent3">
                    <a:lumMod val="50000"/>
                  </a:schemeClr>
                </a:solidFill>
              </a:rPr>
              <a:t>Pancratium maritimum</a:t>
            </a:r>
            <a:r>
              <a:rPr lang="en-US" sz="3300" b="1" dirty="0">
                <a:solidFill>
                  <a:schemeClr val="accent3">
                    <a:lumMod val="50000"/>
                  </a:schemeClr>
                </a:solidFill>
              </a:rPr>
              <a:t>)</a:t>
            </a:r>
            <a:br>
              <a:rPr lang="en-US" sz="3300" b="1" dirty="0">
                <a:solidFill>
                  <a:schemeClr val="accent3">
                    <a:lumMod val="50000"/>
                  </a:schemeClr>
                </a:solidFill>
              </a:rPr>
            </a:br>
            <a:endParaRPr lang="en-US" sz="3300" dirty="0">
              <a:solidFill>
                <a:schemeClr val="accent3">
                  <a:lumMod val="50000"/>
                </a:schemeClr>
              </a:solidFill>
            </a:endParaRPr>
          </a:p>
        </p:txBody>
      </p:sp>
      <p:sp>
        <p:nvSpPr>
          <p:cNvPr id="3" name="İçerik Yer Tutucusu 2"/>
          <p:cNvSpPr>
            <a:spLocks noGrp="1"/>
          </p:cNvSpPr>
          <p:nvPr>
            <p:ph idx="1"/>
          </p:nvPr>
        </p:nvSpPr>
        <p:spPr>
          <a:xfrm>
            <a:off x="692696" y="6609184"/>
            <a:ext cx="5544616" cy="3168352"/>
          </a:xfrm>
        </p:spPr>
        <p:txBody>
          <a:bodyPr>
            <a:noAutofit/>
          </a:bodyPr>
          <a:lstStyle/>
          <a:p>
            <a:pPr marL="0" indent="0" algn="just">
              <a:buNone/>
            </a:pPr>
            <a:r>
              <a:rPr lang="en-US" sz="1600" dirty="0"/>
              <a:t>The sea daffodil belongs to the Amaryllidaceae family and is a perennial, bulbous plant species that grows particularly on Mediterranean sand dunes. Its homeland is the Mediterranean region. It is an endemic plant species. In our country, criminal sanctions are applied to those who damage this plant.</a:t>
            </a:r>
          </a:p>
          <a:p>
            <a:pPr marL="0" indent="0" algn="just">
              <a:buNone/>
            </a:pPr>
            <a:r>
              <a:rPr lang="en-US" sz="1600" dirty="0"/>
              <a:t>Sea daffodils are generally found in areas a few meters from the sea. Their spear-like leaves emerging from the base can reach </a:t>
            </a:r>
            <a:r>
              <a:rPr lang="en-US" sz="1600" b="1" dirty="0"/>
              <a:t>40 cm </a:t>
            </a:r>
            <a:r>
              <a:rPr lang="en-US" sz="1600" dirty="0"/>
              <a:t>in length and are not shed in winter. The flowering period is between August and October.</a:t>
            </a:r>
          </a:p>
        </p:txBody>
      </p:sp>
      <p:pic>
        <p:nvPicPr>
          <p:cNvPr id="20482"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68" y="1923906"/>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72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en-US" sz="3000" dirty="0">
                <a:solidFill>
                  <a:schemeClr val="accent3">
                    <a:lumMod val="50000"/>
                  </a:schemeClr>
                </a:solidFill>
              </a:rPr>
              <a:t>ENDEMIC PLANT SPECIES</a:t>
            </a:r>
          </a:p>
        </p:txBody>
      </p:sp>
      <p:sp>
        <p:nvSpPr>
          <p:cNvPr id="3" name="İçerik Yer Tutucusu 2"/>
          <p:cNvSpPr>
            <a:spLocks noGrp="1"/>
          </p:cNvSpPr>
          <p:nvPr>
            <p:ph idx="1"/>
          </p:nvPr>
        </p:nvSpPr>
        <p:spPr>
          <a:xfrm>
            <a:off x="580254" y="3397130"/>
            <a:ext cx="2240566" cy="792088"/>
          </a:xfrm>
        </p:spPr>
        <p:txBody>
          <a:bodyPr>
            <a:noAutofit/>
          </a:bodyPr>
          <a:lstStyle/>
          <a:p>
            <a:pPr marL="0" indent="0" algn="ctr">
              <a:buNone/>
            </a:pPr>
            <a:r>
              <a:rPr lang="en-US" sz="1600" b="1" dirty="0">
                <a:solidFill>
                  <a:schemeClr val="accent3">
                    <a:lumMod val="50000"/>
                  </a:schemeClr>
                </a:solidFill>
              </a:rPr>
              <a:t>SEA DAFFODIL</a:t>
            </a:r>
          </a:p>
          <a:p>
            <a:pPr marL="0" indent="0" algn="ctr">
              <a:buNone/>
            </a:pPr>
            <a:r>
              <a:rPr lang="en-US" sz="1600" b="1" i="1" dirty="0">
                <a:solidFill>
                  <a:schemeClr val="accent3">
                    <a:lumMod val="50000"/>
                  </a:schemeClr>
                </a:solidFill>
              </a:rPr>
              <a:t>Pancratium maritimum</a:t>
            </a:r>
            <a:endParaRPr lang="en-US" sz="1600" dirty="0">
              <a:solidFill>
                <a:schemeClr val="accent3">
                  <a:lumMod val="50000"/>
                </a:schemeClr>
              </a:solidFill>
            </a:endParaRPr>
          </a:p>
        </p:txBody>
      </p:sp>
      <p:pic>
        <p:nvPicPr>
          <p:cNvPr id="5"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5" y="1380907"/>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74" y="1380907"/>
            <a:ext cx="1909192" cy="2016223"/>
          </a:xfrm>
          <a:prstGeom prst="rect">
            <a:avLst/>
          </a:prstGeom>
        </p:spPr>
      </p:pic>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TAURUS ORCHID</a:t>
            </a:r>
          </a:p>
          <a:p>
            <a:pPr marL="0" indent="0" algn="ctr">
              <a:buFont typeface="Arial" pitchFamily="34" charset="0"/>
              <a:buNone/>
            </a:pPr>
            <a:r>
              <a:rPr lang="en-US" sz="1600" b="1" i="1" dirty="0">
                <a:solidFill>
                  <a:schemeClr val="accent3">
                    <a:lumMod val="50000"/>
                  </a:schemeClr>
                </a:solidFill>
              </a:rPr>
              <a:t>Himantoglossum Montis-tauri</a:t>
            </a:r>
            <a:endParaRPr lang="en-US" sz="1600" dirty="0">
              <a:solidFill>
                <a:schemeClr val="accent3">
                  <a:lumMod val="50000"/>
                </a:schemeClr>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9" y="4189218"/>
            <a:ext cx="2619375" cy="1743075"/>
          </a:xfrm>
          <a:prstGeom prst="rect">
            <a:avLst/>
          </a:prstGeom>
        </p:spPr>
      </p:pic>
      <p:sp>
        <p:nvSpPr>
          <p:cNvPr id="10" name="İçerik Yer Tutucusu 2"/>
          <p:cNvSpPr txBox="1">
            <a:spLocks/>
          </p:cNvSpPr>
          <p:nvPr/>
        </p:nvSpPr>
        <p:spPr>
          <a:xfrm>
            <a:off x="664982" y="9167750"/>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SIDE BROOMRAPE</a:t>
            </a:r>
          </a:p>
          <a:p>
            <a:pPr marL="0" indent="0" algn="ctr">
              <a:buFont typeface="Arial" pitchFamily="34" charset="0"/>
              <a:buNone/>
            </a:pPr>
            <a:r>
              <a:rPr lang="en-US" sz="1600" b="1" i="1" dirty="0">
                <a:solidFill>
                  <a:schemeClr val="accent3">
                    <a:lumMod val="50000"/>
                  </a:schemeClr>
                </a:solidFill>
              </a:rPr>
              <a:t>Orobanche Sideana</a:t>
            </a:r>
            <a:endParaRPr lang="en-US" sz="1600" dirty="0">
              <a:solidFill>
                <a:schemeClr val="accent3">
                  <a:lumMod val="50000"/>
                </a:schemeClr>
              </a:solidFill>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40" y="6724380"/>
            <a:ext cx="1847850" cy="2476500"/>
          </a:xfrm>
          <a:prstGeom prst="rect">
            <a:avLst/>
          </a:prstGeom>
        </p:spPr>
      </p:pic>
      <p:sp>
        <p:nvSpPr>
          <p:cNvPr id="12" name="İçerik Yer Tutucusu 2"/>
          <p:cNvSpPr txBox="1">
            <a:spLocks/>
          </p:cNvSpPr>
          <p:nvPr/>
        </p:nvSpPr>
        <p:spPr>
          <a:xfrm>
            <a:off x="664982"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BAYTOP CROCUS</a:t>
            </a:r>
          </a:p>
          <a:p>
            <a:pPr marL="0" indent="0" algn="ctr">
              <a:buFont typeface="Arial" pitchFamily="34" charset="0"/>
              <a:buNone/>
            </a:pPr>
            <a:r>
              <a:rPr lang="en-US" sz="1600" b="1" i="1" dirty="0">
                <a:solidFill>
                  <a:schemeClr val="accent3">
                    <a:lumMod val="50000"/>
                  </a:schemeClr>
                </a:solidFill>
              </a:rPr>
              <a:t>Colchicum Baytopiorum</a:t>
            </a:r>
            <a:endParaRPr lang="en-US" sz="1600" dirty="0">
              <a:solidFill>
                <a:schemeClr val="accent3">
                  <a:lumMod val="50000"/>
                </a:schemeClr>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507" y="6891067"/>
            <a:ext cx="2143125" cy="2143125"/>
          </a:xfrm>
          <a:prstGeom prst="rect">
            <a:avLst/>
          </a:prstGeom>
        </p:spPr>
      </p:pic>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PERGE ALKANET</a:t>
            </a:r>
          </a:p>
          <a:p>
            <a:pPr marL="0" indent="0" algn="ctr">
              <a:buFont typeface="Arial" pitchFamily="34" charset="0"/>
              <a:buNone/>
            </a:pPr>
            <a:r>
              <a:rPr lang="en-US" sz="1600" b="1" i="1" dirty="0">
                <a:solidFill>
                  <a:schemeClr val="accent3">
                    <a:lumMod val="50000"/>
                  </a:schemeClr>
                </a:solidFill>
              </a:rPr>
              <a:t>Alkanra Macrophilla</a:t>
            </a:r>
            <a:endParaRPr lang="en-US" sz="1600" dirty="0">
              <a:solidFill>
                <a:schemeClr val="accent3">
                  <a:lumMod val="50000"/>
                </a:schemeClr>
              </a:solidFill>
            </a:endParaRPr>
          </a:p>
        </p:txBody>
      </p:sp>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7619" y="4222348"/>
            <a:ext cx="2628900" cy="1733550"/>
          </a:xfrm>
          <a:prstGeom prst="rect">
            <a:avLst/>
          </a:prstGeom>
        </p:spPr>
      </p:pic>
      <p:sp>
        <p:nvSpPr>
          <p:cNvPr id="16" name="İçerik Yer Tutucusu 2"/>
          <p:cNvSpPr txBox="1">
            <a:spLocks/>
          </p:cNvSpPr>
          <p:nvPr/>
        </p:nvSpPr>
        <p:spPr>
          <a:xfrm>
            <a:off x="4031786"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a:solidFill>
                  <a:schemeClr val="accent3">
                    <a:lumMod val="50000"/>
                  </a:schemeClr>
                </a:solidFill>
              </a:rPr>
              <a:t>PHASELIS VETCH</a:t>
            </a:r>
          </a:p>
          <a:p>
            <a:pPr marL="0" indent="0" algn="ctr">
              <a:buFont typeface="Arial" pitchFamily="34" charset="0"/>
              <a:buNone/>
            </a:pPr>
            <a:r>
              <a:rPr lang="en-US" sz="1600" b="1" i="1" dirty="0">
                <a:solidFill>
                  <a:schemeClr val="accent3">
                    <a:lumMod val="50000"/>
                  </a:schemeClr>
                </a:solidFill>
              </a:rPr>
              <a:t>Lathyrus Phalitanus</a:t>
            </a:r>
            <a:endParaRPr lang="en-US" sz="1600" dirty="0">
              <a:solidFill>
                <a:schemeClr val="accent3">
                  <a:lumMod val="50000"/>
                </a:schemeClr>
              </a:solidFill>
            </a:endParaRPr>
          </a:p>
        </p:txBody>
      </p:sp>
    </p:spTree>
    <p:extLst>
      <p:ext uri="{BB962C8B-B14F-4D97-AF65-F5344CB8AC3E}">
        <p14:creationId xmlns:p14="http://schemas.microsoft.com/office/powerpoint/2010/main" val="4221171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94000" r="-9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704528"/>
            <a:ext cx="6172200" cy="2520280"/>
          </a:xfrm>
        </p:spPr>
        <p:txBody>
          <a:bodyPr>
            <a:normAutofit fontScale="90000"/>
          </a:bodyPr>
          <a:lstStyle/>
          <a:p>
            <a:r>
              <a:rPr lang="en-US" b="1" dirty="0">
                <a:solidFill>
                  <a:schemeClr val="accent3">
                    <a:lumMod val="50000"/>
                  </a:schemeClr>
                </a:solidFill>
              </a:rPr>
              <a:t>IMPORTANT NOTICES WHEN VISITING LOCAL, HISTORICAL, ARCHAEOLOGICAL, CULTURAL, AND SPIRITUAL SITES</a:t>
            </a:r>
          </a:p>
        </p:txBody>
      </p:sp>
      <p:sp>
        <p:nvSpPr>
          <p:cNvPr id="3" name="İçerik Yer Tutucusu 2"/>
          <p:cNvSpPr>
            <a:spLocks noGrp="1"/>
          </p:cNvSpPr>
          <p:nvPr>
            <p:ph idx="1"/>
          </p:nvPr>
        </p:nvSpPr>
        <p:spPr>
          <a:xfrm>
            <a:off x="188640" y="3656856"/>
            <a:ext cx="6202924" cy="6624735"/>
          </a:xfrm>
        </p:spPr>
        <p:txBody>
          <a:bodyPr>
            <a:noAutofit/>
          </a:bodyPr>
          <a:lstStyle/>
          <a:p>
            <a:pPr algn="just"/>
            <a:r>
              <a:rPr lang="en-US" sz="2000" b="1" dirty="0">
                <a:solidFill>
                  <a:schemeClr val="accent3">
                    <a:lumMod val="50000"/>
                  </a:schemeClr>
                </a:solidFill>
              </a:rPr>
              <a:t>Please do not participate in tourist activities that involve animal exploitation.</a:t>
            </a:r>
          </a:p>
          <a:p>
            <a:pPr algn="just"/>
            <a:endParaRPr lang="en-US" sz="2000" b="1" dirty="0">
              <a:solidFill>
                <a:schemeClr val="accent3">
                  <a:lumMod val="50000"/>
                </a:schemeClr>
              </a:solidFill>
            </a:endParaRPr>
          </a:p>
          <a:p>
            <a:pPr algn="just"/>
            <a:r>
              <a:rPr lang="en-US" sz="2000" b="1" dirty="0">
                <a:solidFill>
                  <a:schemeClr val="accent3">
                    <a:lumMod val="50000"/>
                  </a:schemeClr>
                </a:solidFill>
              </a:rPr>
              <a:t>Please be environmentally conscious in tour areas.</a:t>
            </a:r>
          </a:p>
          <a:p>
            <a:pPr algn="just"/>
            <a:endParaRPr lang="en-US" sz="2000" b="1" dirty="0">
              <a:solidFill>
                <a:schemeClr val="accent3">
                  <a:lumMod val="50000"/>
                </a:schemeClr>
              </a:solidFill>
            </a:endParaRPr>
          </a:p>
          <a:p>
            <a:pPr algn="just"/>
            <a:r>
              <a:rPr lang="en-US" sz="2000" b="1" dirty="0">
                <a:solidFill>
                  <a:schemeClr val="accent3">
                    <a:lumMod val="50000"/>
                  </a:schemeClr>
                </a:solidFill>
              </a:rPr>
              <a:t>In our country, cigarettes and alcoholic beverages are not sold to children under 18 years of age.</a:t>
            </a:r>
          </a:p>
          <a:p>
            <a:pPr algn="just"/>
            <a:endParaRPr lang="en-US" sz="2000" b="1" dirty="0">
              <a:solidFill>
                <a:schemeClr val="accent3">
                  <a:lumMod val="50000"/>
                </a:schemeClr>
              </a:solidFill>
            </a:endParaRPr>
          </a:p>
          <a:p>
            <a:pPr algn="just"/>
            <a:endParaRPr lang="en-US" sz="2000" b="1" dirty="0">
              <a:solidFill>
                <a:schemeClr val="accent3">
                  <a:lumMod val="50000"/>
                </a:schemeClr>
              </a:solidFill>
            </a:endParaRPr>
          </a:p>
          <a:p>
            <a:pPr algn="just"/>
            <a:r>
              <a:rPr lang="en-US" sz="2000" b="1" dirty="0">
                <a:solidFill>
                  <a:schemeClr val="accent3">
                    <a:lumMod val="50000"/>
                  </a:schemeClr>
                </a:solidFill>
              </a:rPr>
              <a:t>Do not photograph or touch children without permission from their families.</a:t>
            </a:r>
          </a:p>
          <a:p>
            <a:pPr algn="just"/>
            <a:endParaRPr lang="en-US" sz="2000" b="1" dirty="0">
              <a:solidFill>
                <a:schemeClr val="accent3">
                  <a:lumMod val="50000"/>
                </a:schemeClr>
              </a:solidFill>
            </a:endParaRPr>
          </a:p>
          <a:p>
            <a:pPr algn="just"/>
            <a:r>
              <a:rPr lang="en-US" sz="2000" b="1" dirty="0">
                <a:solidFill>
                  <a:schemeClr val="accent3">
                    <a:lumMod val="50000"/>
                  </a:schemeClr>
                </a:solidFill>
              </a:rPr>
              <a:t>Before entering sacred places like mosques, shoes are removed and women cover their hair with a scarf.</a:t>
            </a:r>
          </a:p>
          <a:p>
            <a:pPr marL="0" indent="0" algn="just">
              <a:buNone/>
            </a:pPr>
            <a:endParaRPr lang="en-US" sz="1600" dirty="0"/>
          </a:p>
        </p:txBody>
      </p:sp>
    </p:spTree>
    <p:extLst>
      <p:ext uri="{BB962C8B-B14F-4D97-AF65-F5344CB8AC3E}">
        <p14:creationId xmlns:p14="http://schemas.microsoft.com/office/powerpoint/2010/main" val="492447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23776"/>
            <a:ext cx="6858000" cy="864096"/>
          </a:xfrm>
        </p:spPr>
        <p:txBody>
          <a:bodyPr>
            <a:normAutofit/>
          </a:bodyPr>
          <a:lstStyle/>
          <a:p>
            <a:r>
              <a:rPr lang="en-US" sz="4100" dirty="0">
                <a:solidFill>
                  <a:schemeClr val="accent3">
                    <a:lumMod val="50000"/>
                  </a:schemeClr>
                </a:solidFill>
              </a:rPr>
              <a:t>FOR OUR ENVIRONMENT;</a:t>
            </a:r>
          </a:p>
        </p:txBody>
      </p:sp>
      <p:sp>
        <p:nvSpPr>
          <p:cNvPr id="7" name="İçerik Yer Tutucusu 2"/>
          <p:cNvSpPr>
            <a:spLocks noGrp="1"/>
          </p:cNvSpPr>
          <p:nvPr>
            <p:ph idx="1"/>
          </p:nvPr>
        </p:nvSpPr>
        <p:spPr>
          <a:xfrm>
            <a:off x="188640" y="3542334"/>
            <a:ext cx="6480720" cy="3208898"/>
          </a:xfrm>
        </p:spPr>
        <p:txBody>
          <a:bodyPr>
            <a:noAutofit/>
          </a:bodyPr>
          <a:lstStyle/>
          <a:p>
            <a:pPr marL="0" indent="0" algn="ctr">
              <a:buNone/>
            </a:pPr>
            <a:r>
              <a:rPr lang="en-US" sz="2000" b="1" dirty="0">
                <a:solidFill>
                  <a:srgbClr val="002060"/>
                </a:solidFill>
              </a:rPr>
              <a:t>Dear Guests,</a:t>
            </a:r>
          </a:p>
          <a:p>
            <a:pPr marL="0" indent="0" algn="just">
              <a:buNone/>
            </a:pPr>
            <a:r>
              <a:rPr lang="en-US" sz="2000" dirty="0">
                <a:solidFill>
                  <a:srgbClr val="002060"/>
                </a:solidFill>
              </a:rPr>
              <a:t>Choosing products that do not harm nature when selecting sprays, deodorants, perfumes, sunscreens, and insect repellents for your personal care is the best investment for a sustainable environment.</a:t>
            </a:r>
          </a:p>
          <a:p>
            <a:pPr marL="0" indent="0" algn="ctr">
              <a:buNone/>
            </a:pPr>
            <a:r>
              <a:rPr lang="en-US" sz="2000" dirty="0">
                <a:solidFill>
                  <a:srgbClr val="002060"/>
                </a:solidFill>
              </a:rPr>
              <a:t>If a sunscreen contains any of the following ingredients, look for a marine-life-safe alternative: </a:t>
            </a:r>
            <a:r>
              <a:rPr lang="en-US" sz="2000" b="1" dirty="0">
                <a:solidFill>
                  <a:srgbClr val="002060"/>
                </a:solidFill>
              </a:rPr>
              <a:t>Oxybenzone, Benzophenone-1, Benzophenone-8, OD-PABA, 4-Methylbenzylidene Camphor, 3-Benzylidene Camphor, nano-Titanium Dioxide, nano-Zinc Oxide, Octinoxate, Octocrylene.</a:t>
            </a:r>
          </a:p>
          <a:p>
            <a:pPr marL="0" indent="0" algn="just">
              <a:buNone/>
            </a:pPr>
            <a:endParaRPr lang="en-US" sz="2000" b="1" dirty="0"/>
          </a:p>
        </p:txBody>
      </p:sp>
      <p:pic>
        <p:nvPicPr>
          <p:cNvPr id="11" name="Resim 10">
            <a:extLst>
              <a:ext uri="{FF2B5EF4-FFF2-40B4-BE49-F238E27FC236}">
                <a16:creationId xmlns:a16="http://schemas.microsoft.com/office/drawing/2014/main" id="{29AACA5B-E6AF-5B74-73C1-FF5441E82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39" y="1127227"/>
            <a:ext cx="2143125" cy="2143125"/>
          </a:xfrm>
          <a:prstGeom prst="rect">
            <a:avLst/>
          </a:prstGeom>
        </p:spPr>
      </p:pic>
      <p:pic>
        <p:nvPicPr>
          <p:cNvPr id="13" name="Resim 12">
            <a:extLst>
              <a:ext uri="{FF2B5EF4-FFF2-40B4-BE49-F238E27FC236}">
                <a16:creationId xmlns:a16="http://schemas.microsoft.com/office/drawing/2014/main" id="{A6C1FA4B-D876-E06B-6FFF-754E1B264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072" y="1127227"/>
            <a:ext cx="2143125" cy="2143125"/>
          </a:xfrm>
          <a:prstGeom prst="rect">
            <a:avLst/>
          </a:prstGeom>
        </p:spPr>
      </p:pic>
      <p:pic>
        <p:nvPicPr>
          <p:cNvPr id="15" name="Resim 14">
            <a:extLst>
              <a:ext uri="{FF2B5EF4-FFF2-40B4-BE49-F238E27FC236}">
                <a16:creationId xmlns:a16="http://schemas.microsoft.com/office/drawing/2014/main" id="{1B9B6BA0-F206-4E1D-446F-AD8F54F2A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39" y="7329264"/>
            <a:ext cx="2143125" cy="2143125"/>
          </a:xfrm>
          <a:prstGeom prst="rect">
            <a:avLst/>
          </a:prstGeom>
        </p:spPr>
      </p:pic>
      <p:pic>
        <p:nvPicPr>
          <p:cNvPr id="17" name="Resim 16">
            <a:extLst>
              <a:ext uri="{FF2B5EF4-FFF2-40B4-BE49-F238E27FC236}">
                <a16:creationId xmlns:a16="http://schemas.microsoft.com/office/drawing/2014/main" id="{11F44716-8DBE-98F1-CEDF-845D1FEB9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812" y="7329263"/>
            <a:ext cx="2143125" cy="2143125"/>
          </a:xfrm>
          <a:prstGeom prst="rect">
            <a:avLst/>
          </a:prstGeom>
        </p:spPr>
      </p:pic>
    </p:spTree>
    <p:extLst>
      <p:ext uri="{BB962C8B-B14F-4D97-AF65-F5344CB8AC3E}">
        <p14:creationId xmlns:p14="http://schemas.microsoft.com/office/powerpoint/2010/main" val="3555291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134000" r="-79000" b="-5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fontScale="90000"/>
          </a:bodyPr>
          <a:lstStyle/>
          <a:p>
            <a:r>
              <a:rPr lang="en-US" b="1" dirty="0"/>
              <a:t>MUSTAFA KEMAL ATATÜRK</a:t>
            </a:r>
            <a:br>
              <a:rPr lang="en-US" b="1" dirty="0"/>
            </a:br>
            <a:r>
              <a:rPr lang="en-US" sz="2200" b="1" dirty="0"/>
              <a:t>(1881-193</a:t>
            </a:r>
            <a:r>
              <a:rPr lang="en-US" sz="2800" b="1" dirty="0">
                <a:latin typeface="Comic Sans MS" panose="030F0702030302020204" pitchFamily="66" charset="0"/>
              </a:rPr>
              <a:t>∞</a:t>
            </a:r>
            <a:r>
              <a:rPr lang="en-US" sz="2200" b="1" dirty="0"/>
              <a:t>)</a:t>
            </a:r>
          </a:p>
        </p:txBody>
      </p:sp>
      <p:sp>
        <p:nvSpPr>
          <p:cNvPr id="3" name="İçerik Yer Tutucusu 2"/>
          <p:cNvSpPr>
            <a:spLocks noGrp="1"/>
          </p:cNvSpPr>
          <p:nvPr>
            <p:ph idx="1"/>
          </p:nvPr>
        </p:nvSpPr>
        <p:spPr>
          <a:xfrm>
            <a:off x="375111" y="4950328"/>
            <a:ext cx="6120681" cy="4248472"/>
          </a:xfrm>
        </p:spPr>
        <p:txBody>
          <a:bodyPr>
            <a:noAutofit/>
          </a:bodyPr>
          <a:lstStyle/>
          <a:p>
            <a:pPr marL="0" indent="0" algn="just">
              <a:buNone/>
            </a:pPr>
            <a:r>
              <a:rPr lang="en-US" sz="1500" b="1" dirty="0"/>
              <a:t>FOUNDER AND FIRST PRESIDENT OF THE REPUBLIC OF TURKEY – ATATÜRK</a:t>
            </a:r>
          </a:p>
          <a:p>
            <a:pPr marL="0" indent="0" algn="just">
              <a:buNone/>
            </a:pPr>
            <a:r>
              <a:rPr lang="en-US" sz="1600" dirty="0"/>
              <a:t>He was born in Thessaloniki in 1881. His mother was Zübeyde Hanım and his father was Ali Rıza Efendi. He attended various schools including the Neighborhood School, Şemsi Efendi School, Thessaloniki Civil Service Secondary School, Thessaloniki Military Secondary School, Thessaloniki Military High School, War Academy and Staff College. In 1893, while studying at the Military Secondary School, his mathematics teacher added "Kemal" to his name, and he became known as Mustafa Kemal.</a:t>
            </a:r>
          </a:p>
          <a:p>
            <a:pPr marL="0" indent="0" algn="just">
              <a:buNone/>
            </a:pPr>
            <a:r>
              <a:rPr lang="en-US" sz="1600" dirty="0"/>
              <a:t>When the Ottoman Empire was defeated in World War I, the Armistice of Mudros was signed. As the occupation of the homeland began under this armistice, Mustafa Kemal arrived in Samsun on May 19, 1919, and launched the national struggle.</a:t>
            </a:r>
          </a:p>
          <a:p>
            <a:pPr marL="0" indent="0" algn="just">
              <a:buNone/>
            </a:pPr>
            <a:r>
              <a:rPr lang="en-US" sz="1600" dirty="0"/>
              <a:t>Mustafa Kemal was elected as the Speaker of the Assembly and Head of Government with the opening of the Grand National Assembly on April 23, 1920. After the victory in the Battle of Sakarya, he was honored with the title of Ghazi and the rank of Marshal. With the proclamation of the Republic on October 29, 1923, Mustafa Kemal became the first President of the Republic of Turkey.</a:t>
            </a:r>
            <a:endParaRPr lang="en-US" sz="1600" b="1" dirty="0"/>
          </a:p>
          <a:p>
            <a:pPr marL="0" indent="0" algn="just">
              <a:buNone/>
            </a:pPr>
            <a:endParaRPr lang="en-US" sz="1500" dirty="0"/>
          </a:p>
        </p:txBody>
      </p:sp>
      <p:pic>
        <p:nvPicPr>
          <p:cNvPr id="13314" name="Picture 2" descr="C:\Users\kalite\Desktop\CASTİVAL SİSTEM\Travelife\Etiketler\Atatü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640632"/>
            <a:ext cx="591756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77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46000" r="-46000"/>
          </a:stretch>
        </a:blip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1EFB203-BE4E-236E-A528-422F7BCA2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2736" y="-87560"/>
            <a:ext cx="2880000" cy="2160000"/>
          </a:xfrm>
          <a:prstGeom prst="rect">
            <a:avLst/>
          </a:prstGeom>
        </p:spPr>
      </p:pic>
      <p:sp>
        <p:nvSpPr>
          <p:cNvPr id="4" name="Başlık 1">
            <a:extLst>
              <a:ext uri="{FF2B5EF4-FFF2-40B4-BE49-F238E27FC236}">
                <a16:creationId xmlns:a16="http://schemas.microsoft.com/office/drawing/2014/main" id="{8E680217-0E2E-BCED-CEB4-FBB6714D8BDE}"/>
              </a:ext>
            </a:extLst>
          </p:cNvPr>
          <p:cNvSpPr>
            <a:spLocks noGrp="1"/>
          </p:cNvSpPr>
          <p:nvPr>
            <p:ph type="title"/>
          </p:nvPr>
        </p:nvSpPr>
        <p:spPr>
          <a:xfrm>
            <a:off x="342900" y="1856656"/>
            <a:ext cx="6172200" cy="1008112"/>
          </a:xfrm>
        </p:spPr>
        <p:txBody>
          <a:bodyPr>
            <a:normAutofit/>
          </a:bodyPr>
          <a:lstStyle/>
          <a:p>
            <a:r>
              <a:rPr lang="en-US" sz="3000" b="1" dirty="0">
                <a:solidFill>
                  <a:schemeClr val="accent5">
                    <a:lumMod val="75000"/>
                  </a:schemeClr>
                </a:solidFill>
              </a:rPr>
              <a:t>WHAT CAN WE DO TO PROTECT OUR ENVIRONMENT?</a:t>
            </a:r>
          </a:p>
        </p:txBody>
      </p:sp>
      <p:sp>
        <p:nvSpPr>
          <p:cNvPr id="5" name="İçerik Yer Tutucusu 2">
            <a:extLst>
              <a:ext uri="{FF2B5EF4-FFF2-40B4-BE49-F238E27FC236}">
                <a16:creationId xmlns:a16="http://schemas.microsoft.com/office/drawing/2014/main" id="{D5240397-BBC8-E7E9-53CB-705E0CD76C70}"/>
              </a:ext>
            </a:extLst>
          </p:cNvPr>
          <p:cNvSpPr>
            <a:spLocks noGrp="1"/>
          </p:cNvSpPr>
          <p:nvPr>
            <p:ph idx="1"/>
          </p:nvPr>
        </p:nvSpPr>
        <p:spPr>
          <a:xfrm>
            <a:off x="0" y="2844612"/>
            <a:ext cx="6858000" cy="1172044"/>
          </a:xfrm>
        </p:spPr>
        <p:txBody>
          <a:bodyPr>
            <a:noAutofit/>
          </a:bodyPr>
          <a:lstStyle/>
          <a:p>
            <a:r>
              <a:rPr lang="en-US" sz="2000" b="1" dirty="0">
                <a:solidFill>
                  <a:schemeClr val="accent5">
                    <a:lumMod val="75000"/>
                  </a:schemeClr>
                </a:solidFill>
              </a:rPr>
              <a:t>CONSUME LESS ELECTRICITY </a:t>
            </a:r>
            <a:r>
              <a:rPr lang="en-US" sz="1800" dirty="0">
                <a:solidFill>
                  <a:schemeClr val="accent5">
                    <a:lumMod val="75000"/>
                  </a:schemeClr>
                </a:solidFill>
              </a:rPr>
              <a:t>Turn off and unplug unnecessarily running devices.</a:t>
            </a:r>
          </a:p>
          <a:p>
            <a:r>
              <a:rPr lang="en-US" sz="2000" b="1" dirty="0">
                <a:solidFill>
                  <a:schemeClr val="accent5">
                    <a:lumMod val="75000"/>
                  </a:schemeClr>
                </a:solidFill>
              </a:rPr>
              <a:t>RESEARCH </a:t>
            </a:r>
            <a:r>
              <a:rPr lang="en-US" sz="1800" dirty="0">
                <a:solidFill>
                  <a:schemeClr val="accent5">
                    <a:lumMod val="75000"/>
                  </a:schemeClr>
                </a:solidFill>
              </a:rPr>
              <a:t>Find out where or how a food you eat is produced.</a:t>
            </a:r>
          </a:p>
          <a:p>
            <a:r>
              <a:rPr lang="en-US" sz="2000" b="1" dirty="0">
                <a:solidFill>
                  <a:schemeClr val="accent5">
                    <a:lumMod val="75000"/>
                  </a:schemeClr>
                </a:solidFill>
              </a:rPr>
              <a:t>CHANGE YOUR HABITS </a:t>
            </a:r>
            <a:r>
              <a:rPr lang="en-US" sz="1800" dirty="0">
                <a:solidFill>
                  <a:schemeClr val="accent5">
                    <a:lumMod val="75000"/>
                  </a:schemeClr>
                </a:solidFill>
              </a:rPr>
              <a:t>Use cloth bags instead of plastic bags.</a:t>
            </a:r>
          </a:p>
          <a:p>
            <a:r>
              <a:rPr lang="en-US" sz="2000" b="1" dirty="0">
                <a:solidFill>
                  <a:schemeClr val="accent5">
                    <a:lumMod val="75000"/>
                  </a:schemeClr>
                </a:solidFill>
              </a:rPr>
              <a:t>NOTICE </a:t>
            </a:r>
            <a:r>
              <a:rPr lang="en-US" sz="1800" dirty="0">
                <a:solidFill>
                  <a:schemeClr val="accent5">
                    <a:lumMod val="75000"/>
                  </a:schemeClr>
                </a:solidFill>
              </a:rPr>
              <a:t>Put out a bowl of water for stray animals.</a:t>
            </a:r>
          </a:p>
          <a:p>
            <a:r>
              <a:rPr lang="en-US" sz="2000" b="1" dirty="0">
                <a:solidFill>
                  <a:schemeClr val="accent5">
                    <a:lumMod val="75000"/>
                  </a:schemeClr>
                </a:solidFill>
              </a:rPr>
              <a:t>CONSUME LESS WATER </a:t>
            </a:r>
            <a:r>
              <a:rPr lang="en-US" sz="1800" dirty="0">
                <a:solidFill>
                  <a:schemeClr val="accent5">
                    <a:lumMod val="75000"/>
                  </a:schemeClr>
                </a:solidFill>
              </a:rPr>
              <a:t>Do not leave the water running while brushing your teeth or washing your hands.</a:t>
            </a:r>
          </a:p>
          <a:p>
            <a:r>
              <a:rPr lang="en-US" sz="2000" b="1" dirty="0">
                <a:solidFill>
                  <a:schemeClr val="accent5">
                    <a:lumMod val="75000"/>
                  </a:schemeClr>
                </a:solidFill>
              </a:rPr>
              <a:t>OBSERVE </a:t>
            </a:r>
            <a:r>
              <a:rPr lang="en-US" sz="1800" dirty="0">
                <a:solidFill>
                  <a:schemeClr val="accent5">
                    <a:lumMod val="75000"/>
                  </a:schemeClr>
                </a:solidFill>
              </a:rPr>
              <a:t>Identify disposable items and use them less.</a:t>
            </a:r>
          </a:p>
          <a:p>
            <a:r>
              <a:rPr lang="en-US" sz="2000" b="1" dirty="0">
                <a:solidFill>
                  <a:schemeClr val="accent5">
                    <a:lumMod val="75000"/>
                  </a:schemeClr>
                </a:solidFill>
              </a:rPr>
              <a:t>RENEW </a:t>
            </a:r>
            <a:r>
              <a:rPr lang="en-US" sz="1800" dirty="0">
                <a:solidFill>
                  <a:schemeClr val="accent5">
                    <a:lumMod val="75000"/>
                  </a:schemeClr>
                </a:solidFill>
              </a:rPr>
              <a:t>Try to repair broken or damaged items before replacing them with new ones.</a:t>
            </a:r>
          </a:p>
          <a:p>
            <a:r>
              <a:rPr lang="en-US" sz="2000" b="1" dirty="0">
                <a:solidFill>
                  <a:schemeClr val="accent5">
                    <a:lumMod val="75000"/>
                  </a:schemeClr>
                </a:solidFill>
              </a:rPr>
              <a:t>DON'T USE </a:t>
            </a:r>
            <a:r>
              <a:rPr lang="en-US" sz="1800" dirty="0">
                <a:solidFill>
                  <a:schemeClr val="accent5">
                    <a:lumMod val="75000"/>
                  </a:schemeClr>
                </a:solidFill>
              </a:rPr>
              <a:t>Do not use single-use plastic straws.</a:t>
            </a:r>
          </a:p>
          <a:p>
            <a:r>
              <a:rPr lang="en-US" sz="2000" b="1" dirty="0">
                <a:solidFill>
                  <a:schemeClr val="accent5">
                    <a:lumMod val="75000"/>
                  </a:schemeClr>
                </a:solidFill>
              </a:rPr>
              <a:t>RESPECT NATURE </a:t>
            </a:r>
            <a:r>
              <a:rPr lang="en-US" sz="1800" dirty="0">
                <a:solidFill>
                  <a:schemeClr val="accent5">
                    <a:lumMod val="75000"/>
                  </a:schemeClr>
                </a:solidFill>
              </a:rPr>
              <a:t>Use less paper, use both sides of the paper.</a:t>
            </a:r>
          </a:p>
          <a:p>
            <a:r>
              <a:rPr lang="en-US" sz="2000" b="1" dirty="0">
                <a:solidFill>
                  <a:schemeClr val="accent5">
                    <a:lumMod val="75000"/>
                  </a:schemeClr>
                </a:solidFill>
              </a:rPr>
              <a:t>RECYCLE </a:t>
            </a:r>
            <a:r>
              <a:rPr lang="en-US" sz="1800" dirty="0">
                <a:solidFill>
                  <a:schemeClr val="accent5">
                    <a:lumMod val="75000"/>
                  </a:schemeClr>
                </a:solidFill>
              </a:rPr>
              <a:t>Dispose of your waste in the appropriate recycling bins.</a:t>
            </a:r>
          </a:p>
          <a:p>
            <a:r>
              <a:rPr lang="en-US" sz="2000" b="1" dirty="0">
                <a:solidFill>
                  <a:schemeClr val="accent5">
                    <a:lumMod val="75000"/>
                  </a:schemeClr>
                </a:solidFill>
              </a:rPr>
              <a:t>PLANT A SAPLING </a:t>
            </a:r>
            <a:r>
              <a:rPr lang="en-US" sz="1800" dirty="0">
                <a:solidFill>
                  <a:schemeClr val="accent5">
                    <a:lumMod val="75000"/>
                  </a:schemeClr>
                </a:solidFill>
              </a:rPr>
              <a:t>Germinate a tree seed and plant your grown sapling in the soil.</a:t>
            </a:r>
          </a:p>
          <a:p>
            <a:r>
              <a:rPr lang="en-US" sz="2000" b="1" dirty="0">
                <a:solidFill>
                  <a:schemeClr val="accent5">
                    <a:lumMod val="75000"/>
                  </a:schemeClr>
                </a:solidFill>
              </a:rPr>
              <a:t>SHARE </a:t>
            </a:r>
            <a:r>
              <a:rPr lang="en-US" sz="1800" dirty="0">
                <a:solidFill>
                  <a:schemeClr val="accent5">
                    <a:lumMod val="75000"/>
                  </a:schemeClr>
                </a:solidFill>
              </a:rPr>
              <a:t>Share clothes you no longer use with others.</a:t>
            </a:r>
          </a:p>
          <a:p>
            <a:endParaRPr lang="en-US" sz="1800" dirty="0">
              <a:solidFill>
                <a:schemeClr val="accent5">
                  <a:lumMod val="75000"/>
                </a:schemeClr>
              </a:solidFill>
            </a:endParaRPr>
          </a:p>
        </p:txBody>
      </p:sp>
    </p:spTree>
    <p:extLst>
      <p:ext uri="{BB962C8B-B14F-4D97-AF65-F5344CB8AC3E}">
        <p14:creationId xmlns:p14="http://schemas.microsoft.com/office/powerpoint/2010/main" val="2488069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27384" y="1208584"/>
            <a:ext cx="6858000" cy="2510118"/>
          </a:xfrm>
          <a:prstGeom prst="rect">
            <a:avLst/>
          </a:prstGeom>
        </p:spPr>
      </p:pic>
      <p:sp>
        <p:nvSpPr>
          <p:cNvPr id="2" name="Başlık 1"/>
          <p:cNvSpPr>
            <a:spLocks noGrp="1"/>
          </p:cNvSpPr>
          <p:nvPr>
            <p:ph type="title"/>
          </p:nvPr>
        </p:nvSpPr>
        <p:spPr>
          <a:xfrm>
            <a:off x="342900" y="272480"/>
            <a:ext cx="6172200" cy="1008112"/>
          </a:xfrm>
        </p:spPr>
        <p:txBody>
          <a:bodyPr>
            <a:normAutofit/>
          </a:bodyPr>
          <a:lstStyle/>
          <a:p>
            <a:r>
              <a:rPr lang="tr-TR" dirty="0">
                <a:solidFill>
                  <a:schemeClr val="tx2"/>
                </a:solidFill>
              </a:rPr>
              <a:t>HUMAN RESOURCES</a:t>
            </a:r>
          </a:p>
        </p:txBody>
      </p:sp>
      <p:graphicFrame>
        <p:nvGraphicFramePr>
          <p:cNvPr id="16" name="Grafik 15"/>
          <p:cNvGraphicFramePr>
            <a:graphicFrameLocks/>
          </p:cNvGraphicFramePr>
          <p:nvPr>
            <p:extLst>
              <p:ext uri="{D42A27DB-BD31-4B8C-83A1-F6EECF244321}">
                <p14:modId xmlns:p14="http://schemas.microsoft.com/office/powerpoint/2010/main" val="2325395303"/>
              </p:ext>
            </p:extLst>
          </p:nvPr>
        </p:nvGraphicFramePr>
        <p:xfrm>
          <a:off x="620687" y="3753997"/>
          <a:ext cx="5544617" cy="3965327"/>
        </p:xfrm>
        <a:graphic>
          <a:graphicData uri="http://schemas.openxmlformats.org/drawingml/2006/chart">
            <c:chart xmlns:c="http://schemas.openxmlformats.org/drawingml/2006/chart" xmlns:r="http://schemas.openxmlformats.org/officeDocument/2006/relationships" r:id="rId4"/>
          </a:graphicData>
        </a:graphic>
      </p:graphicFrame>
      <p:sp>
        <p:nvSpPr>
          <p:cNvPr id="5" name="Dikdörtgen 4"/>
          <p:cNvSpPr/>
          <p:nvPr/>
        </p:nvSpPr>
        <p:spPr>
          <a:xfrm>
            <a:off x="1196752"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 31</a:t>
            </a:r>
          </a:p>
        </p:txBody>
      </p:sp>
      <p:sp>
        <p:nvSpPr>
          <p:cNvPr id="17" name="Dikdörtgen 16"/>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 69</a:t>
            </a:r>
          </a:p>
        </p:txBody>
      </p:sp>
      <p:sp>
        <p:nvSpPr>
          <p:cNvPr id="18" name="Dikdörtgen 17"/>
          <p:cNvSpPr/>
          <p:nvPr/>
        </p:nvSpPr>
        <p:spPr>
          <a:xfrm>
            <a:off x="2423609"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accent5">
                    <a:lumMod val="50000"/>
                  </a:schemeClr>
                </a:solidFill>
              </a:rPr>
              <a:t>% 72</a:t>
            </a:r>
          </a:p>
        </p:txBody>
      </p:sp>
      <p:sp>
        <p:nvSpPr>
          <p:cNvPr id="19" name="Dikdörtgen 18"/>
          <p:cNvSpPr/>
          <p:nvPr/>
        </p:nvSpPr>
        <p:spPr>
          <a:xfrm>
            <a:off x="3573016"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accent5">
                    <a:lumMod val="50000"/>
                  </a:schemeClr>
                </a:solidFill>
              </a:rPr>
              <a:t>% 28</a:t>
            </a:r>
          </a:p>
        </p:txBody>
      </p:sp>
      <p:sp>
        <p:nvSpPr>
          <p:cNvPr id="20" name="Dikdörtgen 19"/>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 0</a:t>
            </a:r>
          </a:p>
        </p:txBody>
      </p:sp>
      <p:sp>
        <p:nvSpPr>
          <p:cNvPr id="21" name="Dikdörtgen 20"/>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 100</a:t>
            </a:r>
          </a:p>
        </p:txBody>
      </p:sp>
      <p:sp>
        <p:nvSpPr>
          <p:cNvPr id="6" name="Dikdörtgen: Çapraz Köşeleri Kesik 5">
            <a:extLst>
              <a:ext uri="{FF2B5EF4-FFF2-40B4-BE49-F238E27FC236}">
                <a16:creationId xmlns:a16="http://schemas.microsoft.com/office/drawing/2014/main" id="{C3598486-E80C-5CFF-51D7-023408EE114C}"/>
              </a:ext>
            </a:extLst>
          </p:cNvPr>
          <p:cNvSpPr/>
          <p:nvPr/>
        </p:nvSpPr>
        <p:spPr>
          <a:xfrm>
            <a:off x="342900" y="7971353"/>
            <a:ext cx="2870076" cy="438031"/>
          </a:xfrm>
          <a:prstGeom prst="snip2Diag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ILLITERATE                      1</a:t>
            </a:r>
          </a:p>
        </p:txBody>
      </p:sp>
      <p:sp>
        <p:nvSpPr>
          <p:cNvPr id="14" name="Dikdörtgen: Çapraz Köşeleri Kesik 13">
            <a:extLst>
              <a:ext uri="{FF2B5EF4-FFF2-40B4-BE49-F238E27FC236}">
                <a16:creationId xmlns:a16="http://schemas.microsoft.com/office/drawing/2014/main" id="{C7A719AC-1AFD-584F-0958-00C3CE5EDD6A}"/>
              </a:ext>
            </a:extLst>
          </p:cNvPr>
          <p:cNvSpPr/>
          <p:nvPr/>
        </p:nvSpPr>
        <p:spPr>
          <a:xfrm>
            <a:off x="342900" y="8508889"/>
            <a:ext cx="2870076" cy="438031"/>
          </a:xfrm>
          <a:prstGeom prst="snip2Diag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PRIMARY SCHOOL            75</a:t>
            </a:r>
          </a:p>
        </p:txBody>
      </p:sp>
      <p:sp>
        <p:nvSpPr>
          <p:cNvPr id="29" name="Dikdörtgen: Çapraz Köşeleri Kesik 28">
            <a:extLst>
              <a:ext uri="{FF2B5EF4-FFF2-40B4-BE49-F238E27FC236}">
                <a16:creationId xmlns:a16="http://schemas.microsoft.com/office/drawing/2014/main" id="{D4F7DBEC-FC2E-DEE1-4AE6-E008C5EDA284}"/>
              </a:ext>
            </a:extLst>
          </p:cNvPr>
          <p:cNvSpPr/>
          <p:nvPr/>
        </p:nvSpPr>
        <p:spPr>
          <a:xfrm>
            <a:off x="3645026" y="7971352"/>
            <a:ext cx="2870076" cy="438031"/>
          </a:xfrm>
          <a:prstGeom prst="snip2Diag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HIGH SCHOOL                 147</a:t>
            </a:r>
          </a:p>
        </p:txBody>
      </p:sp>
      <p:sp>
        <p:nvSpPr>
          <p:cNvPr id="30" name="Dikdörtgen: Çapraz Köşeleri Kesik 29">
            <a:extLst>
              <a:ext uri="{FF2B5EF4-FFF2-40B4-BE49-F238E27FC236}">
                <a16:creationId xmlns:a16="http://schemas.microsoft.com/office/drawing/2014/main" id="{7CB3E965-5A51-C26F-1E1B-CE768169AF63}"/>
              </a:ext>
            </a:extLst>
          </p:cNvPr>
          <p:cNvSpPr/>
          <p:nvPr/>
        </p:nvSpPr>
        <p:spPr>
          <a:xfrm>
            <a:off x="3645026" y="8508889"/>
            <a:ext cx="2870076" cy="438031"/>
          </a:xfrm>
          <a:prstGeom prst="snip2Diag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BACHELOR'S                      40</a:t>
            </a:r>
          </a:p>
        </p:txBody>
      </p:sp>
      <p:sp>
        <p:nvSpPr>
          <p:cNvPr id="31" name="Dikdörtgen: Çapraz Köşeleri Kesik 30">
            <a:extLst>
              <a:ext uri="{FF2B5EF4-FFF2-40B4-BE49-F238E27FC236}">
                <a16:creationId xmlns:a16="http://schemas.microsoft.com/office/drawing/2014/main" id="{D97030B0-DA7A-BC8E-AA5F-537B44BBDCE9}"/>
              </a:ext>
            </a:extLst>
          </p:cNvPr>
          <p:cNvSpPr/>
          <p:nvPr/>
        </p:nvSpPr>
        <p:spPr>
          <a:xfrm>
            <a:off x="3645026" y="9057589"/>
            <a:ext cx="2870076" cy="438031"/>
          </a:xfrm>
          <a:prstGeom prst="snip2Diag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MASTER'S                          1</a:t>
            </a:r>
          </a:p>
        </p:txBody>
      </p:sp>
      <p:sp>
        <p:nvSpPr>
          <p:cNvPr id="32" name="Dikdörtgen: Çapraz Köşeleri Kesik 31">
            <a:extLst>
              <a:ext uri="{FF2B5EF4-FFF2-40B4-BE49-F238E27FC236}">
                <a16:creationId xmlns:a16="http://schemas.microsoft.com/office/drawing/2014/main" id="{76639BA7-4EC0-86FA-6E6E-B9A89D1B8D6F}"/>
              </a:ext>
            </a:extLst>
          </p:cNvPr>
          <p:cNvSpPr/>
          <p:nvPr/>
        </p:nvSpPr>
        <p:spPr>
          <a:xfrm>
            <a:off x="342898" y="9057589"/>
            <a:ext cx="2870076" cy="438031"/>
          </a:xfrm>
          <a:prstGeom prst="snip2Diag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50000"/>
                  </a:schemeClr>
                </a:solidFill>
              </a:rPr>
              <a:t>MIDDLE SCHOOL               50</a:t>
            </a:r>
          </a:p>
        </p:txBody>
      </p:sp>
    </p:spTree>
    <p:extLst>
      <p:ext uri="{BB962C8B-B14F-4D97-AF65-F5344CB8AC3E}">
        <p14:creationId xmlns:p14="http://schemas.microsoft.com/office/powerpoint/2010/main" val="2123005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23000" r="-2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858000" cy="1080120"/>
          </a:xfrm>
        </p:spPr>
        <p:txBody>
          <a:bodyPr>
            <a:normAutofit fontScale="90000"/>
          </a:bodyPr>
          <a:lstStyle/>
          <a:p>
            <a:r>
              <a:rPr lang="en-US" dirty="0">
                <a:solidFill>
                  <a:schemeClr val="accent2">
                    <a:lumMod val="75000"/>
                  </a:schemeClr>
                </a:solidFill>
              </a:rPr>
              <a:t>BENEFITS PROVIDED TO STAFF</a:t>
            </a:r>
          </a:p>
        </p:txBody>
      </p:sp>
      <p:sp>
        <p:nvSpPr>
          <p:cNvPr id="3" name="İçerik Yer Tutucusu 2"/>
          <p:cNvSpPr>
            <a:spLocks noGrp="1"/>
          </p:cNvSpPr>
          <p:nvPr>
            <p:ph idx="1"/>
          </p:nvPr>
        </p:nvSpPr>
        <p:spPr>
          <a:xfrm>
            <a:off x="943000" y="1419522"/>
            <a:ext cx="5716286" cy="1172044"/>
          </a:xfrm>
        </p:spPr>
        <p:txBody>
          <a:bodyPr>
            <a:noAutofit/>
          </a:bodyPr>
          <a:lstStyle/>
          <a:p>
            <a:pPr marL="0" indent="0" algn="r">
              <a:buNone/>
            </a:pPr>
            <a:r>
              <a:rPr lang="en-US" sz="1800" b="1" dirty="0">
                <a:solidFill>
                  <a:schemeClr val="accent2">
                    <a:lumMod val="75000"/>
                  </a:schemeClr>
                </a:solidFill>
              </a:rPr>
              <a:t>Staff Housing:</a:t>
            </a:r>
          </a:p>
          <a:p>
            <a:pPr marL="0" indent="0" algn="r">
              <a:buNone/>
            </a:pPr>
            <a:r>
              <a:rPr lang="en-US" sz="1800" dirty="0">
                <a:solidFill>
                  <a:schemeClr val="accent2">
                    <a:lumMod val="75000"/>
                  </a:schemeClr>
                </a:solidFill>
              </a:rPr>
              <a:t>Housing is allocated to our staff. The housing facilities provide amenities for personal needs.</a:t>
            </a:r>
          </a:p>
        </p:txBody>
      </p:sp>
      <p:sp>
        <p:nvSpPr>
          <p:cNvPr id="8" name="İçerik Yer Tutucusu 2"/>
          <p:cNvSpPr txBox="1">
            <a:spLocks/>
          </p:cNvSpPr>
          <p:nvPr/>
        </p:nvSpPr>
        <p:spPr>
          <a:xfrm>
            <a:off x="0" y="2837862"/>
            <a:ext cx="6048672"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solidFill>
                  <a:schemeClr val="accent2">
                    <a:lumMod val="75000"/>
                  </a:schemeClr>
                </a:solidFill>
              </a:rPr>
              <a:t>Staff Shuttle Service:</a:t>
            </a:r>
          </a:p>
          <a:p>
            <a:pPr marL="0" indent="0">
              <a:buFont typeface="Arial" pitchFamily="34" charset="0"/>
              <a:buNone/>
            </a:pPr>
            <a:r>
              <a:rPr lang="en-US" sz="1800" dirty="0">
                <a:solidFill>
                  <a:schemeClr val="accent2">
                    <a:lumMod val="75000"/>
                  </a:schemeClr>
                </a:solidFill>
              </a:rPr>
              <a:t>Shuttle transportation to the hotel is provided for our staff.</a:t>
            </a:r>
          </a:p>
        </p:txBody>
      </p:sp>
      <p:sp>
        <p:nvSpPr>
          <p:cNvPr id="11" name="İçerik Yer Tutucusu 2"/>
          <p:cNvSpPr txBox="1">
            <a:spLocks/>
          </p:cNvSpPr>
          <p:nvPr/>
        </p:nvSpPr>
        <p:spPr>
          <a:xfrm>
            <a:off x="2047676" y="3982011"/>
            <a:ext cx="4608512" cy="9969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b="1" dirty="0">
                <a:solidFill>
                  <a:schemeClr val="accent2">
                    <a:lumMod val="75000"/>
                  </a:schemeClr>
                </a:solidFill>
              </a:rPr>
              <a:t>Healthcare Services:</a:t>
            </a:r>
          </a:p>
          <a:p>
            <a:pPr marL="0" indent="0" algn="r">
              <a:buFont typeface="Arial" pitchFamily="34" charset="0"/>
              <a:buNone/>
            </a:pPr>
            <a:r>
              <a:rPr lang="en-US" sz="1800" dirty="0">
                <a:solidFill>
                  <a:schemeClr val="accent2">
                    <a:lumMod val="75000"/>
                  </a:schemeClr>
                </a:solidFill>
              </a:rPr>
              <a:t>Our employees can receive healthcare services from the doctor's office at our hotel during working hours.</a:t>
            </a:r>
          </a:p>
        </p:txBody>
      </p:sp>
      <p:sp>
        <p:nvSpPr>
          <p:cNvPr id="13" name="İçerik Yer Tutucusu 2"/>
          <p:cNvSpPr txBox="1">
            <a:spLocks/>
          </p:cNvSpPr>
          <p:nvPr/>
        </p:nvSpPr>
        <p:spPr>
          <a:xfrm>
            <a:off x="117942" y="5575278"/>
            <a:ext cx="4967241" cy="8912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solidFill>
                  <a:schemeClr val="accent2">
                    <a:lumMod val="75000"/>
                  </a:schemeClr>
                </a:solidFill>
              </a:rPr>
              <a:t>Meal Service:</a:t>
            </a:r>
          </a:p>
          <a:p>
            <a:pPr marL="0" indent="0">
              <a:buFont typeface="Arial" pitchFamily="34" charset="0"/>
              <a:buNone/>
            </a:pPr>
            <a:r>
              <a:rPr lang="en-US" sz="1800" dirty="0">
                <a:solidFill>
                  <a:schemeClr val="accent2">
                    <a:lumMod val="75000"/>
                  </a:schemeClr>
                </a:solidFill>
              </a:rPr>
              <a:t>Meals are served at all meal times in the staff canteen for our employees.</a:t>
            </a:r>
          </a:p>
        </p:txBody>
      </p:sp>
      <p:sp>
        <p:nvSpPr>
          <p:cNvPr id="15" name="İçerik Yer Tutucusu 2"/>
          <p:cNvSpPr txBox="1">
            <a:spLocks/>
          </p:cNvSpPr>
          <p:nvPr/>
        </p:nvSpPr>
        <p:spPr>
          <a:xfrm>
            <a:off x="2088802" y="7031770"/>
            <a:ext cx="4526260" cy="9396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b="1" dirty="0">
                <a:solidFill>
                  <a:schemeClr val="accent2">
                    <a:lumMod val="75000"/>
                  </a:schemeClr>
                </a:solidFill>
              </a:rPr>
              <a:t>Laundry Service:</a:t>
            </a:r>
          </a:p>
          <a:p>
            <a:pPr marL="0" indent="0" algn="r">
              <a:buFont typeface="Arial" pitchFamily="34" charset="0"/>
              <a:buNone/>
            </a:pPr>
            <a:r>
              <a:rPr lang="en-US" sz="1800" dirty="0">
                <a:solidFill>
                  <a:schemeClr val="accent2">
                    <a:lumMod val="75000"/>
                  </a:schemeClr>
                </a:solidFill>
              </a:rPr>
              <a:t>All our employees' uniforms are washed at our hotel. Those staying in housing can use the washing machine available in the housing.</a:t>
            </a:r>
          </a:p>
        </p:txBody>
      </p:sp>
      <p:pic>
        <p:nvPicPr>
          <p:cNvPr id="5" name="Resim 4"/>
          <p:cNvPicPr>
            <a:picLocks noChangeAspect="1"/>
          </p:cNvPicPr>
          <p:nvPr/>
        </p:nvPicPr>
        <p:blipFill>
          <a:blip r:embed="rId3"/>
          <a:stretch>
            <a:fillRect/>
          </a:stretch>
        </p:blipFill>
        <p:spPr>
          <a:xfrm>
            <a:off x="208029" y="6784472"/>
            <a:ext cx="1080000" cy="1186931"/>
          </a:xfrm>
          <a:prstGeom prst="rect">
            <a:avLst/>
          </a:prstGeom>
        </p:spPr>
      </p:pic>
      <p:pic>
        <p:nvPicPr>
          <p:cNvPr id="10" name="Resim 9"/>
          <p:cNvPicPr>
            <a:picLocks noChangeAspect="1"/>
          </p:cNvPicPr>
          <p:nvPr/>
        </p:nvPicPr>
        <p:blipFill>
          <a:blip r:embed="rId4"/>
          <a:stretch>
            <a:fillRect/>
          </a:stretch>
        </p:blipFill>
        <p:spPr>
          <a:xfrm>
            <a:off x="212939" y="1568624"/>
            <a:ext cx="1080000" cy="855392"/>
          </a:xfrm>
          <a:prstGeom prst="rect">
            <a:avLst/>
          </a:prstGeom>
        </p:spPr>
      </p:pic>
      <p:pic>
        <p:nvPicPr>
          <p:cNvPr id="16" name="Resim 15"/>
          <p:cNvPicPr>
            <a:picLocks noChangeAspect="1"/>
          </p:cNvPicPr>
          <p:nvPr/>
        </p:nvPicPr>
        <p:blipFill>
          <a:blip r:embed="rId5"/>
          <a:stretch>
            <a:fillRect/>
          </a:stretch>
        </p:blipFill>
        <p:spPr>
          <a:xfrm>
            <a:off x="4733132" y="2837862"/>
            <a:ext cx="1800000" cy="713678"/>
          </a:xfrm>
          <a:prstGeom prst="rect">
            <a:avLst/>
          </a:prstGeom>
        </p:spPr>
      </p:pic>
      <p:pic>
        <p:nvPicPr>
          <p:cNvPr id="17" name="Resim 16"/>
          <p:cNvPicPr>
            <a:picLocks noChangeAspect="1"/>
          </p:cNvPicPr>
          <p:nvPr/>
        </p:nvPicPr>
        <p:blipFill>
          <a:blip r:embed="rId6"/>
          <a:stretch>
            <a:fillRect/>
          </a:stretch>
        </p:blipFill>
        <p:spPr>
          <a:xfrm>
            <a:off x="5453132" y="5575278"/>
            <a:ext cx="1080000" cy="978231"/>
          </a:xfrm>
          <a:prstGeom prst="rect">
            <a:avLst/>
          </a:prstGeom>
        </p:spPr>
      </p:pic>
      <p:pic>
        <p:nvPicPr>
          <p:cNvPr id="18" name="Resim 17"/>
          <p:cNvPicPr>
            <a:picLocks noChangeAspect="1"/>
          </p:cNvPicPr>
          <p:nvPr/>
        </p:nvPicPr>
        <p:blipFill>
          <a:blip r:embed="rId7"/>
          <a:stretch>
            <a:fillRect/>
          </a:stretch>
        </p:blipFill>
        <p:spPr>
          <a:xfrm>
            <a:off x="28029" y="4207601"/>
            <a:ext cx="1440000" cy="1052821"/>
          </a:xfrm>
          <a:prstGeom prst="rect">
            <a:avLst/>
          </a:prstGeom>
        </p:spPr>
      </p:pic>
      <p:pic>
        <p:nvPicPr>
          <p:cNvPr id="6" name="Resim 5">
            <a:extLst>
              <a:ext uri="{FF2B5EF4-FFF2-40B4-BE49-F238E27FC236}">
                <a16:creationId xmlns:a16="http://schemas.microsoft.com/office/drawing/2014/main" id="{A2FB2803-EF2D-3805-8D22-901ACBBDC0A3}"/>
              </a:ext>
            </a:extLst>
          </p:cNvPr>
          <p:cNvPicPr>
            <a:picLocks noChangeAspect="1"/>
          </p:cNvPicPr>
          <p:nvPr/>
        </p:nvPicPr>
        <p:blipFill>
          <a:blip r:embed="rId8">
            <a:extLst>
              <a:ext uri="{28A0092B-C50C-407E-A947-70E740481C1C}">
                <a14:useLocalDpi xmlns:a14="http://schemas.microsoft.com/office/drawing/2010/main" val="0"/>
              </a:ext>
            </a:extLst>
          </a:blip>
          <a:srcRect l="13040" t="15219" r="13040" b="13463"/>
          <a:stretch/>
        </p:blipFill>
        <p:spPr>
          <a:xfrm>
            <a:off x="5453132" y="8536662"/>
            <a:ext cx="1080000" cy="1041998"/>
          </a:xfrm>
          <a:prstGeom prst="rect">
            <a:avLst/>
          </a:prstGeom>
        </p:spPr>
      </p:pic>
      <p:sp>
        <p:nvSpPr>
          <p:cNvPr id="9" name="İçerik Yer Tutucusu 2">
            <a:extLst>
              <a:ext uri="{FF2B5EF4-FFF2-40B4-BE49-F238E27FC236}">
                <a16:creationId xmlns:a16="http://schemas.microsoft.com/office/drawing/2014/main" id="{70C0D549-FE10-1089-76EB-0CA89E2327DE}"/>
              </a:ext>
            </a:extLst>
          </p:cNvPr>
          <p:cNvSpPr txBox="1">
            <a:spLocks/>
          </p:cNvSpPr>
          <p:nvPr/>
        </p:nvSpPr>
        <p:spPr>
          <a:xfrm>
            <a:off x="208029" y="8486478"/>
            <a:ext cx="4967241" cy="15619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a:solidFill>
                  <a:schemeClr val="accent2">
                    <a:lumMod val="75000"/>
                  </a:schemeClr>
                </a:solidFill>
              </a:rPr>
              <a:t>English Lessons:</a:t>
            </a:r>
          </a:p>
          <a:p>
            <a:pPr marL="0" indent="0">
              <a:buFont typeface="Arial" pitchFamily="34" charset="0"/>
              <a:buNone/>
            </a:pPr>
            <a:r>
              <a:rPr lang="en-US" sz="1800" dirty="0">
                <a:solidFill>
                  <a:schemeClr val="accent2">
                    <a:lumMod val="75000"/>
                  </a:schemeClr>
                </a:solidFill>
              </a:rPr>
              <a:t>English lessons are provided to our staff in winter at our hotel by a research assistant from Alanya Keykubat University.</a:t>
            </a:r>
          </a:p>
        </p:txBody>
      </p:sp>
    </p:spTree>
    <p:extLst>
      <p:ext uri="{BB962C8B-B14F-4D97-AF65-F5344CB8AC3E}">
        <p14:creationId xmlns:p14="http://schemas.microsoft.com/office/powerpoint/2010/main" val="3927174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en-US" dirty="0">
                <a:solidFill>
                  <a:srgbClr val="002060"/>
                </a:solidFill>
              </a:rPr>
              <a:t>ENERGY SAVING</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en-US" sz="1800" dirty="0">
                <a:solidFill>
                  <a:srgbClr val="002060"/>
                </a:solidFill>
              </a:rPr>
              <a:t>90% LED lights are used for lighting in our facility. Our target is 95% LED lighting.</a:t>
            </a:r>
          </a:p>
        </p:txBody>
      </p:sp>
      <p:pic>
        <p:nvPicPr>
          <p:cNvPr id="6" name="Resim 5"/>
          <p:cNvPicPr>
            <a:picLocks noChangeAspect="1"/>
          </p:cNvPicPr>
          <p:nvPr/>
        </p:nvPicPr>
        <p:blipFill>
          <a:blip r:embed="rId3"/>
          <a:stretch>
            <a:fillRect/>
          </a:stretch>
        </p:blipFill>
        <p:spPr>
          <a:xfrm>
            <a:off x="342900" y="1784647"/>
            <a:ext cx="1533739" cy="1333686"/>
          </a:xfrm>
          <a:prstGeom prst="rect">
            <a:avLst/>
          </a:prstGeom>
        </p:spPr>
      </p:pic>
      <p:pic>
        <p:nvPicPr>
          <p:cNvPr id="7" name="Resim 6"/>
          <p:cNvPicPr>
            <a:picLocks noChangeAspect="1"/>
          </p:cNvPicPr>
          <p:nvPr/>
        </p:nvPicPr>
        <p:blipFill>
          <a:blip r:embed="rId4"/>
          <a:stretch>
            <a:fillRect/>
          </a:stretch>
        </p:blipFill>
        <p:spPr>
          <a:xfrm>
            <a:off x="4981361" y="3440832"/>
            <a:ext cx="1533739" cy="1333686"/>
          </a:xfrm>
          <a:prstGeom prst="rect">
            <a:avLst/>
          </a:prstGeom>
        </p:spPr>
      </p:pic>
      <p:sp>
        <p:nvSpPr>
          <p:cNvPr id="8" name="İçerik Yer Tutucusu 2"/>
          <p:cNvSpPr txBox="1">
            <a:spLocks/>
          </p:cNvSpPr>
          <p:nvPr/>
        </p:nvSpPr>
        <p:spPr>
          <a:xfrm>
            <a:off x="342900" y="3685012"/>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All rooms have a switch system that disables heating/cooling devices when the balcony door is opened.</a:t>
            </a:r>
          </a:p>
        </p:txBody>
      </p:sp>
      <p:pic>
        <p:nvPicPr>
          <p:cNvPr id="9" name="Resim 8"/>
          <p:cNvPicPr>
            <a:picLocks noChangeAspect="1"/>
          </p:cNvPicPr>
          <p:nvPr/>
        </p:nvPicPr>
        <p:blipFill>
          <a:blip r:embed="rId5"/>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We prefer highly energy-efficient, locally sourced, eco-friendly devices and technologies. Our goal is to increase this ratio.</a:t>
            </a:r>
          </a:p>
        </p:txBody>
      </p:sp>
      <p:pic>
        <p:nvPicPr>
          <p:cNvPr id="12" name="Resim 11"/>
          <p:cNvPicPr>
            <a:picLocks noChangeAspect="1"/>
          </p:cNvPicPr>
          <p:nvPr/>
        </p:nvPicPr>
        <p:blipFill>
          <a:blip r:embed="rId6"/>
          <a:stretch>
            <a:fillRect/>
          </a:stretch>
        </p:blipFill>
        <p:spPr>
          <a:xfrm>
            <a:off x="4981361" y="6771969"/>
            <a:ext cx="1533739" cy="1333686"/>
          </a:xfrm>
          <a:prstGeom prst="rect">
            <a:avLst/>
          </a:prstGeom>
        </p:spPr>
      </p:pic>
      <p:sp>
        <p:nvSpPr>
          <p:cNvPr id="13" name="İçerik Yer Tutucusu 2"/>
          <p:cNvSpPr txBox="1">
            <a:spLocks/>
          </p:cNvSpPr>
          <p:nvPr/>
        </p:nvSpPr>
        <p:spPr>
          <a:xfrm>
            <a:off x="326901" y="7029003"/>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Motion-sensitive sensors are used in common areas and staff areas.</a:t>
            </a:r>
          </a:p>
        </p:txBody>
      </p:sp>
      <p:pic>
        <p:nvPicPr>
          <p:cNvPr id="14" name="Resim 13"/>
          <p:cNvPicPr>
            <a:picLocks noChangeAspect="1"/>
          </p:cNvPicPr>
          <p:nvPr/>
        </p:nvPicPr>
        <p:blipFill>
          <a:blip r:embed="rId7"/>
          <a:stretch>
            <a:fillRect/>
          </a:stretch>
        </p:blipFill>
        <p:spPr>
          <a:xfrm>
            <a:off x="342900" y="8437537"/>
            <a:ext cx="1495634" cy="1343212"/>
          </a:xfrm>
          <a:prstGeom prst="rect">
            <a:avLst/>
          </a:prstGeom>
        </p:spPr>
      </p:pic>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Common areas are designed to utilize daylight for energy savings.</a:t>
            </a:r>
          </a:p>
        </p:txBody>
      </p:sp>
    </p:spTree>
    <p:extLst>
      <p:ext uri="{BB962C8B-B14F-4D97-AF65-F5344CB8AC3E}">
        <p14:creationId xmlns:p14="http://schemas.microsoft.com/office/powerpoint/2010/main" val="457965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en-US" dirty="0">
                <a:solidFill>
                  <a:srgbClr val="002060"/>
                </a:solidFill>
              </a:rPr>
              <a:t>ENERGY SAVING</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en-US" sz="1800" dirty="0">
                <a:solidFill>
                  <a:srgbClr val="002060"/>
                </a:solidFill>
              </a:rPr>
              <a:t>Our outdoor lighting and some cooling systems are controlled by timers.</a:t>
            </a:r>
          </a:p>
        </p:txBody>
      </p:sp>
      <p:pic>
        <p:nvPicPr>
          <p:cNvPr id="6" name="Resim 5"/>
          <p:cNvPicPr>
            <a:picLocks noChangeAspect="1"/>
          </p:cNvPicPr>
          <p:nvPr/>
        </p:nvPicPr>
        <p:blipFill>
          <a:blip r:embed="rId3"/>
          <a:stretch>
            <a:fillRect/>
          </a:stretch>
        </p:blipFill>
        <p:spPr>
          <a:xfrm>
            <a:off x="342900" y="1784647"/>
            <a:ext cx="1533739" cy="1333686"/>
          </a:xfrm>
          <a:prstGeom prst="rect">
            <a:avLst/>
          </a:prstGeom>
        </p:spPr>
      </p:pic>
      <p:pic>
        <p:nvPicPr>
          <p:cNvPr id="7" name="Resim 6"/>
          <p:cNvPicPr>
            <a:picLocks noChangeAspect="1"/>
          </p:cNvPicPr>
          <p:nvPr/>
        </p:nvPicPr>
        <p:blipFill>
          <a:blip r:embed="rId4"/>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Electronic energy key cards are used in all rooms.</a:t>
            </a:r>
          </a:p>
        </p:txBody>
      </p:sp>
      <p:pic>
        <p:nvPicPr>
          <p:cNvPr id="9" name="Resim 8"/>
          <p:cNvPicPr>
            <a:picLocks noChangeAspect="1"/>
          </p:cNvPicPr>
          <p:nvPr/>
        </p:nvPicPr>
        <p:blipFill>
          <a:blip r:embed="rId5"/>
          <a:stretch>
            <a:fillRect/>
          </a:stretch>
        </p:blipFill>
        <p:spPr>
          <a:xfrm>
            <a:off x="342967" y="5106400"/>
            <a:ext cx="1533739" cy="1333686"/>
          </a:xfrm>
          <a:prstGeom prst="rect">
            <a:avLst/>
          </a:prstGeom>
        </p:spPr>
      </p:pic>
      <p:sp>
        <p:nvSpPr>
          <p:cNvPr id="11" name="İçerik Yer Tutucusu 2"/>
          <p:cNvSpPr txBox="1">
            <a:spLocks/>
          </p:cNvSpPr>
          <p:nvPr/>
        </p:nvSpPr>
        <p:spPr>
          <a:xfrm>
            <a:off x="1988839" y="5350581"/>
            <a:ext cx="4526261"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LED televisions are used in common areas and our rooms. Mini bars are positioned away from heat sources for energy savings.</a:t>
            </a:r>
          </a:p>
        </p:txBody>
      </p:sp>
      <p:pic>
        <p:nvPicPr>
          <p:cNvPr id="12" name="Resim 11"/>
          <p:cNvPicPr>
            <a:picLocks noChangeAspect="1"/>
          </p:cNvPicPr>
          <p:nvPr/>
        </p:nvPicPr>
        <p:blipFill>
          <a:blip r:embed="rId6"/>
          <a:stretch>
            <a:fillRect/>
          </a:stretch>
        </p:blipFill>
        <p:spPr>
          <a:xfrm>
            <a:off x="4981361" y="6771969"/>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Our rooms have blackout curtains. Curtains in empty rooms are kept closed in summer and open in winter to reduce HVAC usage.</a:t>
            </a:r>
          </a:p>
        </p:txBody>
      </p:sp>
      <p:pic>
        <p:nvPicPr>
          <p:cNvPr id="14" name="Resim 13"/>
          <p:cNvPicPr>
            <a:picLocks noChangeAspect="1"/>
          </p:cNvPicPr>
          <p:nvPr/>
        </p:nvPicPr>
        <p:blipFill>
          <a:blip r:embed="rId7"/>
          <a:stretch>
            <a:fillRect/>
          </a:stretch>
        </p:blipFill>
        <p:spPr>
          <a:xfrm>
            <a:off x="342900" y="8437537"/>
            <a:ext cx="1495634" cy="1343212"/>
          </a:xfrm>
          <a:prstGeom prst="rect">
            <a:avLst/>
          </a:prstGeom>
        </p:spPr>
      </p:pic>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Periodic maintenance and cleaning of all electronic devices is performed to minimize energy losses.</a:t>
            </a:r>
          </a:p>
        </p:txBody>
      </p:sp>
    </p:spTree>
    <p:extLst>
      <p:ext uri="{BB962C8B-B14F-4D97-AF65-F5344CB8AC3E}">
        <p14:creationId xmlns:p14="http://schemas.microsoft.com/office/powerpoint/2010/main" val="68362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en-US" dirty="0">
                <a:solidFill>
                  <a:srgbClr val="002060"/>
                </a:solidFill>
              </a:rPr>
              <a:t>ENERGY SAVING</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en-US" sz="1800" dirty="0">
                <a:solidFill>
                  <a:srgbClr val="002060"/>
                </a:solidFill>
              </a:rPr>
              <a:t>We have solar panels to utilize solar energy. We achieve 60% energy savings in the water heating system.</a:t>
            </a:r>
          </a:p>
        </p:txBody>
      </p:sp>
      <p:pic>
        <p:nvPicPr>
          <p:cNvPr id="6" name="Resim 5"/>
          <p:cNvPicPr>
            <a:picLocks noChangeAspect="1"/>
          </p:cNvPicPr>
          <p:nvPr/>
        </p:nvPicPr>
        <p:blipFill>
          <a:blip r:embed="rId3"/>
          <a:stretch>
            <a:fillRect/>
          </a:stretch>
        </p:blipFill>
        <p:spPr>
          <a:xfrm>
            <a:off x="342900" y="1784647"/>
            <a:ext cx="1533739" cy="1333686"/>
          </a:xfrm>
          <a:prstGeom prst="rect">
            <a:avLst/>
          </a:prstGeom>
        </p:spPr>
      </p:pic>
      <p:pic>
        <p:nvPicPr>
          <p:cNvPr id="7" name="Resim 6"/>
          <p:cNvPicPr>
            <a:picLocks noChangeAspect="1"/>
          </p:cNvPicPr>
          <p:nvPr/>
        </p:nvPicPr>
        <p:blipFill>
          <a:blip r:embed="rId4"/>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The seals of cold rooms, deep freezers, ice machines, and refrigerators are checked, and worn ones are replaced to prevent energy losses.</a:t>
            </a:r>
          </a:p>
        </p:txBody>
      </p:sp>
      <p:pic>
        <p:nvPicPr>
          <p:cNvPr id="9" name="Resim 8"/>
          <p:cNvPicPr>
            <a:picLocks noChangeAspect="1"/>
          </p:cNvPicPr>
          <p:nvPr/>
        </p:nvPicPr>
        <p:blipFill>
          <a:blip r:embed="rId5"/>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Dishwashers, washing machines, and dryers are not operated without being fully loaded.</a:t>
            </a:r>
          </a:p>
        </p:txBody>
      </p:sp>
      <p:pic>
        <p:nvPicPr>
          <p:cNvPr id="12" name="Resim 11"/>
          <p:cNvPicPr>
            <a:picLocks noChangeAspect="1"/>
          </p:cNvPicPr>
          <p:nvPr/>
        </p:nvPicPr>
        <p:blipFill>
          <a:blip r:embed="rId6"/>
          <a:stretch>
            <a:fillRect/>
          </a:stretch>
        </p:blipFill>
        <p:spPr>
          <a:xfrm>
            <a:off x="4981361" y="6771969"/>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All our energy consumption is recorded and monitored on a monthly and annual basis.</a:t>
            </a:r>
          </a:p>
        </p:txBody>
      </p:sp>
      <p:pic>
        <p:nvPicPr>
          <p:cNvPr id="14" name="Resim 13"/>
          <p:cNvPicPr>
            <a:picLocks noChangeAspect="1"/>
          </p:cNvPicPr>
          <p:nvPr/>
        </p:nvPicPr>
        <p:blipFill>
          <a:blip r:embed="rId7"/>
          <a:stretch>
            <a:fillRect/>
          </a:stretch>
        </p:blipFill>
        <p:spPr>
          <a:xfrm>
            <a:off x="342900" y="8189053"/>
            <a:ext cx="1495634" cy="1343212"/>
          </a:xfrm>
          <a:prstGeom prst="rect">
            <a:avLst/>
          </a:prstGeom>
        </p:spPr>
      </p:pic>
      <p:sp>
        <p:nvSpPr>
          <p:cNvPr id="15" name="İçerik Yer Tutucusu 2"/>
          <p:cNvSpPr txBox="1">
            <a:spLocks/>
          </p:cNvSpPr>
          <p:nvPr/>
        </p:nvSpPr>
        <p:spPr>
          <a:xfrm>
            <a:off x="1628799" y="8633241"/>
            <a:ext cx="4886301" cy="951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Our staff is trained on saving measures, and our guests are informed about our conservation practices.</a:t>
            </a:r>
          </a:p>
        </p:txBody>
      </p:sp>
    </p:spTree>
    <p:extLst>
      <p:ext uri="{BB962C8B-B14F-4D97-AF65-F5344CB8AC3E}">
        <p14:creationId xmlns:p14="http://schemas.microsoft.com/office/powerpoint/2010/main" val="2781353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416496"/>
            <a:ext cx="6172200" cy="936104"/>
          </a:xfrm>
        </p:spPr>
        <p:txBody>
          <a:bodyPr>
            <a:normAutofit fontScale="90000"/>
          </a:bodyPr>
          <a:lstStyle/>
          <a:p>
            <a:r>
              <a:rPr lang="en-US" dirty="0">
                <a:solidFill>
                  <a:srgbClr val="0070C0"/>
                </a:solidFill>
              </a:rPr>
              <a:t>ENERGY SAVING</a:t>
            </a:r>
            <a:br>
              <a:rPr lang="en-US" dirty="0">
                <a:solidFill>
                  <a:srgbClr val="0070C0"/>
                </a:solidFill>
              </a:rPr>
            </a:br>
            <a:endParaRPr lang="en-US" dirty="0">
              <a:solidFill>
                <a:srgbClr val="0070C0"/>
              </a:solidFill>
            </a:endParaRPr>
          </a:p>
        </p:txBody>
      </p:sp>
      <p:sp>
        <p:nvSpPr>
          <p:cNvPr id="7" name="Metin kutusu 6">
            <a:extLst>
              <a:ext uri="{FF2B5EF4-FFF2-40B4-BE49-F238E27FC236}">
                <a16:creationId xmlns:a16="http://schemas.microsoft.com/office/drawing/2014/main" id="{D5C0C249-2C57-5EC7-3BD7-C49CA9080A9F}"/>
              </a:ext>
            </a:extLst>
          </p:cNvPr>
          <p:cNvSpPr txBox="1"/>
          <p:nvPr/>
        </p:nvSpPr>
        <p:spPr>
          <a:xfrm>
            <a:off x="728975" y="4572959"/>
            <a:ext cx="5400000" cy="1200329"/>
          </a:xfrm>
          <a:prstGeom prst="rect">
            <a:avLst/>
          </a:prstGeom>
          <a:noFill/>
        </p:spPr>
        <p:txBody>
          <a:bodyPr wrap="square">
            <a:spAutoFit/>
          </a:bodyPr>
          <a:lstStyle/>
          <a:p>
            <a:pPr algn="ctr"/>
            <a:r>
              <a:rPr lang="en-US" b="1" dirty="0">
                <a:solidFill>
                  <a:srgbClr val="0070C0"/>
                </a:solidFill>
              </a:rPr>
              <a:t>In 2025, compared to 2024, our electricity consumption decreased by 15.28%, and per capita electricity usage decreased by 34.21%. These reduction rates are due to the saving measures implemented at our facility.</a:t>
            </a:r>
          </a:p>
        </p:txBody>
      </p:sp>
      <p:graphicFrame>
        <p:nvGraphicFramePr>
          <p:cNvPr id="5" name="Grafik 4">
            <a:extLst>
              <a:ext uri="{FF2B5EF4-FFF2-40B4-BE49-F238E27FC236}">
                <a16:creationId xmlns:a16="http://schemas.microsoft.com/office/drawing/2014/main" id="{B3F9CE75-38E5-8DEB-BCD1-47ABB87D119B}"/>
              </a:ext>
            </a:extLst>
          </p:cNvPr>
          <p:cNvGraphicFramePr>
            <a:graphicFrameLocks/>
          </p:cNvGraphicFramePr>
          <p:nvPr>
            <p:extLst>
              <p:ext uri="{D42A27DB-BD31-4B8C-83A1-F6EECF244321}">
                <p14:modId xmlns:p14="http://schemas.microsoft.com/office/powerpoint/2010/main" val="1812730129"/>
              </p:ext>
            </p:extLst>
          </p:nvPr>
        </p:nvGraphicFramePr>
        <p:xfrm>
          <a:off x="1076396" y="6033120"/>
          <a:ext cx="4542469" cy="27649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fik 2">
            <a:extLst>
              <a:ext uri="{FF2B5EF4-FFF2-40B4-BE49-F238E27FC236}">
                <a16:creationId xmlns:a16="http://schemas.microsoft.com/office/drawing/2014/main" id="{8813371C-6BE7-19DB-F152-6F93E0FAFE22}"/>
              </a:ext>
            </a:extLst>
          </p:cNvPr>
          <p:cNvGraphicFramePr>
            <a:graphicFrameLocks/>
          </p:cNvGraphicFramePr>
          <p:nvPr>
            <p:extLst>
              <p:ext uri="{D42A27DB-BD31-4B8C-83A1-F6EECF244321}">
                <p14:modId xmlns:p14="http://schemas.microsoft.com/office/powerpoint/2010/main" val="101617797"/>
              </p:ext>
            </p:extLst>
          </p:nvPr>
        </p:nvGraphicFramePr>
        <p:xfrm>
          <a:off x="727415" y="934597"/>
          <a:ext cx="5240433" cy="35141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56733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899" y="416496"/>
            <a:ext cx="6172200" cy="936104"/>
          </a:xfrm>
        </p:spPr>
        <p:txBody>
          <a:bodyPr>
            <a:normAutofit fontScale="90000"/>
          </a:bodyPr>
          <a:lstStyle/>
          <a:p>
            <a:r>
              <a:rPr lang="en-US" dirty="0">
                <a:solidFill>
                  <a:schemeClr val="accent5">
                    <a:lumMod val="50000"/>
                  </a:schemeClr>
                </a:solidFill>
              </a:rPr>
              <a:t>ENERGY SAVING</a:t>
            </a:r>
            <a:br>
              <a:rPr lang="en-US" dirty="0">
                <a:solidFill>
                  <a:schemeClr val="accent5">
                    <a:lumMod val="50000"/>
                  </a:schemeClr>
                </a:solidFill>
              </a:rPr>
            </a:br>
            <a:endParaRPr lang="en-US" dirty="0">
              <a:solidFill>
                <a:schemeClr val="accent5">
                  <a:lumMod val="50000"/>
                </a:schemeClr>
              </a:solidFill>
            </a:endParaRPr>
          </a:p>
        </p:txBody>
      </p:sp>
      <p:sp>
        <p:nvSpPr>
          <p:cNvPr id="7" name="Metin kutusu 6">
            <a:extLst>
              <a:ext uri="{FF2B5EF4-FFF2-40B4-BE49-F238E27FC236}">
                <a16:creationId xmlns:a16="http://schemas.microsoft.com/office/drawing/2014/main" id="{EE41ADA8-E612-E6A7-6AD1-1B2F966EE47E}"/>
              </a:ext>
            </a:extLst>
          </p:cNvPr>
          <p:cNvSpPr txBox="1"/>
          <p:nvPr/>
        </p:nvSpPr>
        <p:spPr>
          <a:xfrm>
            <a:off x="620688" y="5022857"/>
            <a:ext cx="5400000" cy="646331"/>
          </a:xfrm>
          <a:prstGeom prst="rect">
            <a:avLst/>
          </a:prstGeom>
          <a:noFill/>
        </p:spPr>
        <p:txBody>
          <a:bodyPr wrap="square">
            <a:spAutoFit/>
          </a:bodyPr>
          <a:lstStyle/>
          <a:p>
            <a:pPr algn="ctr"/>
            <a:r>
              <a:rPr lang="en-US" b="1" dirty="0">
                <a:solidFill>
                  <a:schemeClr val="accent1">
                    <a:lumMod val="50000"/>
                  </a:schemeClr>
                </a:solidFill>
              </a:rPr>
              <a:t>In 2025, a 38.56% saving was achieved in LNG (natural gas) usage compared to 2024.</a:t>
            </a:r>
          </a:p>
        </p:txBody>
      </p:sp>
      <p:graphicFrame>
        <p:nvGraphicFramePr>
          <p:cNvPr id="5" name="Grafik 4">
            <a:extLst>
              <a:ext uri="{FF2B5EF4-FFF2-40B4-BE49-F238E27FC236}">
                <a16:creationId xmlns:a16="http://schemas.microsoft.com/office/drawing/2014/main" id="{2A03DF02-F723-CA54-FE13-AD6D3F1DF8EE}"/>
              </a:ext>
            </a:extLst>
          </p:cNvPr>
          <p:cNvGraphicFramePr>
            <a:graphicFrameLocks/>
          </p:cNvGraphicFramePr>
          <p:nvPr>
            <p:extLst>
              <p:ext uri="{D42A27DB-BD31-4B8C-83A1-F6EECF244321}">
                <p14:modId xmlns:p14="http://schemas.microsoft.com/office/powerpoint/2010/main" val="2218961878"/>
              </p:ext>
            </p:extLst>
          </p:nvPr>
        </p:nvGraphicFramePr>
        <p:xfrm>
          <a:off x="921432" y="1136576"/>
          <a:ext cx="5112568" cy="36025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fik 2">
            <a:extLst>
              <a:ext uri="{FF2B5EF4-FFF2-40B4-BE49-F238E27FC236}">
                <a16:creationId xmlns:a16="http://schemas.microsoft.com/office/drawing/2014/main" id="{A1D2DD8B-9806-40B6-855C-2F694C03CC89}"/>
              </a:ext>
            </a:extLst>
          </p:cNvPr>
          <p:cNvGraphicFramePr>
            <a:graphicFrameLocks/>
          </p:cNvGraphicFramePr>
          <p:nvPr>
            <p:extLst>
              <p:ext uri="{D42A27DB-BD31-4B8C-83A1-F6EECF244321}">
                <p14:modId xmlns:p14="http://schemas.microsoft.com/office/powerpoint/2010/main" val="1070103343"/>
              </p:ext>
            </p:extLst>
          </p:nvPr>
        </p:nvGraphicFramePr>
        <p:xfrm>
          <a:off x="1211844" y="6177136"/>
          <a:ext cx="4531744" cy="28451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16105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en-US" dirty="0">
                <a:solidFill>
                  <a:srgbClr val="002060"/>
                </a:solidFill>
              </a:rPr>
              <a:t>WATER SAVING</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en-US" sz="1800" dirty="0">
                <a:solidFill>
                  <a:srgbClr val="002060"/>
                </a:solidFill>
              </a:rPr>
              <a:t>Water-saving aerators are installed in all rooms and common areas.</a:t>
            </a:r>
          </a:p>
        </p:txBody>
      </p:sp>
      <p:sp>
        <p:nvSpPr>
          <p:cNvPr id="8" name="İçerik Yer Tutucusu 2"/>
          <p:cNvSpPr txBox="1">
            <a:spLocks/>
          </p:cNvSpPr>
          <p:nvPr/>
        </p:nvSpPr>
        <p:spPr>
          <a:xfrm>
            <a:off x="342900" y="4036745"/>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Water-saving dual flush systems of 6 and 3 liters are used in all toilets.</a:t>
            </a:r>
          </a:p>
        </p:txBody>
      </p:sp>
      <p:sp>
        <p:nvSpPr>
          <p:cNvPr id="11" name="İçerik Yer Tutucusu 2"/>
          <p:cNvSpPr txBox="1">
            <a:spLocks/>
          </p:cNvSpPr>
          <p:nvPr/>
        </p:nvSpPr>
        <p:spPr>
          <a:xfrm>
            <a:off x="1988840" y="627709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Water savings are achieved by preferring shower cabins instead of bathtubs.</a:t>
            </a:r>
          </a:p>
        </p:txBody>
      </p:sp>
      <p:sp>
        <p:nvSpPr>
          <p:cNvPr id="13" name="İçerik Yer Tutucusu 2"/>
          <p:cNvSpPr txBox="1">
            <a:spLocks/>
          </p:cNvSpPr>
          <p:nvPr/>
        </p:nvSpPr>
        <p:spPr>
          <a:xfrm>
            <a:off x="342900" y="827315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Drip irrigation and sprinkler systems are used in our garden to prevent water losses.</a:t>
            </a:r>
          </a:p>
        </p:txBody>
      </p:sp>
      <p:pic>
        <p:nvPicPr>
          <p:cNvPr id="17" name="Resim 16"/>
          <p:cNvPicPr>
            <a:picLocks noChangeAspect="1"/>
          </p:cNvPicPr>
          <p:nvPr/>
        </p:nvPicPr>
        <p:blipFill>
          <a:blip r:embed="rId3"/>
          <a:stretch>
            <a:fillRect/>
          </a:stretch>
        </p:blipFill>
        <p:spPr>
          <a:xfrm>
            <a:off x="5195647" y="3394410"/>
            <a:ext cx="1247949" cy="2105319"/>
          </a:xfrm>
          <a:prstGeom prst="rect">
            <a:avLst/>
          </a:prstGeom>
        </p:spPr>
      </p:pic>
      <p:pic>
        <p:nvPicPr>
          <p:cNvPr id="18" name="Resim 17"/>
          <p:cNvPicPr>
            <a:picLocks noChangeAspect="1"/>
          </p:cNvPicPr>
          <p:nvPr/>
        </p:nvPicPr>
        <p:blipFill>
          <a:blip r:embed="rId4"/>
          <a:stretch>
            <a:fillRect/>
          </a:stretch>
        </p:blipFill>
        <p:spPr>
          <a:xfrm>
            <a:off x="476672" y="1387274"/>
            <a:ext cx="1238423" cy="2191056"/>
          </a:xfrm>
          <a:prstGeom prst="rect">
            <a:avLst/>
          </a:prstGeom>
        </p:spPr>
      </p:pic>
      <p:pic>
        <p:nvPicPr>
          <p:cNvPr id="19" name="Resim 18"/>
          <p:cNvPicPr>
            <a:picLocks noChangeAspect="1"/>
          </p:cNvPicPr>
          <p:nvPr/>
        </p:nvPicPr>
        <p:blipFill>
          <a:blip r:embed="rId5"/>
          <a:stretch>
            <a:fillRect/>
          </a:stretch>
        </p:blipFill>
        <p:spPr>
          <a:xfrm>
            <a:off x="490465" y="5499729"/>
            <a:ext cx="1238423" cy="2143424"/>
          </a:xfrm>
          <a:prstGeom prst="rect">
            <a:avLst/>
          </a:prstGeom>
        </p:spPr>
      </p:pic>
      <p:pic>
        <p:nvPicPr>
          <p:cNvPr id="20" name="Resim 19"/>
          <p:cNvPicPr>
            <a:picLocks noChangeAspect="1"/>
          </p:cNvPicPr>
          <p:nvPr/>
        </p:nvPicPr>
        <p:blipFill>
          <a:blip r:embed="rId6"/>
          <a:stretch>
            <a:fillRect/>
          </a:stretch>
        </p:blipFill>
        <p:spPr>
          <a:xfrm>
            <a:off x="5186121" y="7643153"/>
            <a:ext cx="1257475" cy="2105319"/>
          </a:xfrm>
          <a:prstGeom prst="rect">
            <a:avLst/>
          </a:prstGeom>
        </p:spPr>
      </p:pic>
    </p:spTree>
    <p:extLst>
      <p:ext uri="{BB962C8B-B14F-4D97-AF65-F5344CB8AC3E}">
        <p14:creationId xmlns:p14="http://schemas.microsoft.com/office/powerpoint/2010/main" val="2884854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46000" r="-46000"/>
          </a:stretch>
        </a:blipFill>
        <a:effectLst/>
      </p:bgPr>
    </p:bg>
    <p:spTree>
      <p:nvGrpSpPr>
        <p:cNvPr id="1" name=""/>
        <p:cNvGrpSpPr/>
        <p:nvPr/>
      </p:nvGrpSpPr>
      <p:grpSpPr>
        <a:xfrm>
          <a:off x="0" y="0"/>
          <a:ext cx="0" cy="0"/>
          <a:chOff x="0" y="0"/>
          <a:chExt cx="0" cy="0"/>
        </a:xfrm>
      </p:grpSpPr>
      <p:pic>
        <p:nvPicPr>
          <p:cNvPr id="23" name="Resim 22"/>
          <p:cNvPicPr>
            <a:picLocks noChangeAspect="1"/>
          </p:cNvPicPr>
          <p:nvPr/>
        </p:nvPicPr>
        <p:blipFill>
          <a:blip r:embed="rId3"/>
          <a:stretch>
            <a:fillRect/>
          </a:stretch>
        </p:blipFill>
        <p:spPr>
          <a:xfrm>
            <a:off x="520295" y="8337376"/>
            <a:ext cx="1240552" cy="1285086"/>
          </a:xfrm>
          <a:prstGeom prst="rect">
            <a:avLst/>
          </a:prstGeom>
        </p:spPr>
      </p:pic>
      <p:sp>
        <p:nvSpPr>
          <p:cNvPr id="2" name="Başlık 1"/>
          <p:cNvSpPr>
            <a:spLocks noGrp="1"/>
          </p:cNvSpPr>
          <p:nvPr>
            <p:ph type="title"/>
          </p:nvPr>
        </p:nvSpPr>
        <p:spPr>
          <a:xfrm>
            <a:off x="342900" y="272480"/>
            <a:ext cx="6172200" cy="1008112"/>
          </a:xfrm>
        </p:spPr>
        <p:txBody>
          <a:bodyPr>
            <a:normAutofit/>
          </a:bodyPr>
          <a:lstStyle/>
          <a:p>
            <a:r>
              <a:rPr lang="en-US" dirty="0">
                <a:solidFill>
                  <a:srgbClr val="002060"/>
                </a:solidFill>
              </a:rPr>
              <a:t>WATER SAVING</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en-US" sz="1800" dirty="0">
                <a:solidFill>
                  <a:srgbClr val="002060"/>
                </a:solidFill>
              </a:rPr>
              <a:t>Our employees are trained on water conservation. Our guests are informed about our saving practices.</a:t>
            </a:r>
          </a:p>
        </p:txBody>
      </p:sp>
      <p:sp>
        <p:nvSpPr>
          <p:cNvPr id="8" name="İçerik Yer Tutucusu 2"/>
          <p:cNvSpPr txBox="1">
            <a:spLocks/>
          </p:cNvSpPr>
          <p:nvPr/>
        </p:nvSpPr>
        <p:spPr>
          <a:xfrm>
            <a:off x="342900" y="3725708"/>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Wastewater is connected to the sewage system in accordance with discharge regulations.</a:t>
            </a:r>
          </a:p>
        </p:txBody>
      </p:sp>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Sensor-activated faucets and sensor urinals are used in all common areas. Our goal is to use sensor faucets in all areas.</a:t>
            </a:r>
          </a:p>
        </p:txBody>
      </p:sp>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rgbClr val="002060"/>
                </a:solidFill>
              </a:rPr>
              <a:t>Knee-operated timed systems are used in production areas.</a:t>
            </a:r>
          </a:p>
        </p:txBody>
      </p:sp>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solidFill>
                  <a:srgbClr val="002060"/>
                </a:solidFill>
              </a:rPr>
              <a:t>Our water consumption is monitored and recorded on a monthly and annual basis.</a:t>
            </a:r>
          </a:p>
        </p:txBody>
      </p:sp>
      <p:pic>
        <p:nvPicPr>
          <p:cNvPr id="21" name="Resim 20"/>
          <p:cNvPicPr>
            <a:picLocks noChangeAspect="1"/>
          </p:cNvPicPr>
          <p:nvPr/>
        </p:nvPicPr>
        <p:blipFill>
          <a:blip r:embed="rId4"/>
          <a:stretch>
            <a:fillRect/>
          </a:stretch>
        </p:blipFill>
        <p:spPr>
          <a:xfrm>
            <a:off x="852539" y="8524516"/>
            <a:ext cx="576064" cy="910805"/>
          </a:xfrm>
          <a:prstGeom prst="rect">
            <a:avLst/>
          </a:prstGeom>
        </p:spPr>
      </p:pic>
      <p:pic>
        <p:nvPicPr>
          <p:cNvPr id="14" name="Resim 13"/>
          <p:cNvPicPr>
            <a:picLocks noChangeAspect="1"/>
          </p:cNvPicPr>
          <p:nvPr/>
        </p:nvPicPr>
        <p:blipFill>
          <a:blip r:embed="rId3"/>
          <a:stretch>
            <a:fillRect/>
          </a:stretch>
        </p:blipFill>
        <p:spPr>
          <a:xfrm>
            <a:off x="520295" y="1560128"/>
            <a:ext cx="1240552" cy="1285086"/>
          </a:xfrm>
          <a:prstGeom prst="rect">
            <a:avLst/>
          </a:prstGeom>
        </p:spPr>
      </p:pic>
      <p:pic>
        <p:nvPicPr>
          <p:cNvPr id="16" name="Resim 15"/>
          <p:cNvPicPr>
            <a:picLocks noChangeAspect="1"/>
          </p:cNvPicPr>
          <p:nvPr/>
        </p:nvPicPr>
        <p:blipFill>
          <a:blip r:embed="rId4"/>
          <a:stretch>
            <a:fillRect/>
          </a:stretch>
        </p:blipFill>
        <p:spPr>
          <a:xfrm>
            <a:off x="847267" y="1747268"/>
            <a:ext cx="576064" cy="910805"/>
          </a:xfrm>
          <a:prstGeom prst="rect">
            <a:avLst/>
          </a:prstGeom>
        </p:spPr>
      </p:pic>
      <p:pic>
        <p:nvPicPr>
          <p:cNvPr id="22" name="Resim 21"/>
          <p:cNvPicPr>
            <a:picLocks noChangeAspect="1"/>
          </p:cNvPicPr>
          <p:nvPr/>
        </p:nvPicPr>
        <p:blipFill>
          <a:blip r:embed="rId3"/>
          <a:stretch>
            <a:fillRect/>
          </a:stretch>
        </p:blipFill>
        <p:spPr>
          <a:xfrm>
            <a:off x="5274548" y="3353609"/>
            <a:ext cx="1240552" cy="1285086"/>
          </a:xfrm>
          <a:prstGeom prst="rect">
            <a:avLst/>
          </a:prstGeom>
        </p:spPr>
      </p:pic>
      <p:pic>
        <p:nvPicPr>
          <p:cNvPr id="24" name="Resim 23"/>
          <p:cNvPicPr>
            <a:picLocks noChangeAspect="1"/>
          </p:cNvPicPr>
          <p:nvPr/>
        </p:nvPicPr>
        <p:blipFill>
          <a:blip r:embed="rId4"/>
          <a:stretch>
            <a:fillRect/>
          </a:stretch>
        </p:blipFill>
        <p:spPr>
          <a:xfrm>
            <a:off x="5601520" y="3540749"/>
            <a:ext cx="576064" cy="910805"/>
          </a:xfrm>
          <a:prstGeom prst="rect">
            <a:avLst/>
          </a:prstGeom>
        </p:spPr>
      </p:pic>
      <p:pic>
        <p:nvPicPr>
          <p:cNvPr id="25" name="Resim 24"/>
          <p:cNvPicPr>
            <a:picLocks noChangeAspect="1"/>
          </p:cNvPicPr>
          <p:nvPr/>
        </p:nvPicPr>
        <p:blipFill>
          <a:blip r:embed="rId3"/>
          <a:stretch>
            <a:fillRect/>
          </a:stretch>
        </p:blipFill>
        <p:spPr>
          <a:xfrm>
            <a:off x="505825" y="5046935"/>
            <a:ext cx="1240552" cy="1285086"/>
          </a:xfrm>
          <a:prstGeom prst="rect">
            <a:avLst/>
          </a:prstGeom>
        </p:spPr>
      </p:pic>
      <p:pic>
        <p:nvPicPr>
          <p:cNvPr id="26" name="Resim 25"/>
          <p:cNvPicPr>
            <a:picLocks noChangeAspect="1"/>
          </p:cNvPicPr>
          <p:nvPr/>
        </p:nvPicPr>
        <p:blipFill>
          <a:blip r:embed="rId4"/>
          <a:stretch>
            <a:fillRect/>
          </a:stretch>
        </p:blipFill>
        <p:spPr>
          <a:xfrm>
            <a:off x="832797" y="5234075"/>
            <a:ext cx="576064" cy="910805"/>
          </a:xfrm>
          <a:prstGeom prst="rect">
            <a:avLst/>
          </a:prstGeom>
        </p:spPr>
      </p:pic>
      <p:pic>
        <p:nvPicPr>
          <p:cNvPr id="27" name="Resim 26"/>
          <p:cNvPicPr>
            <a:picLocks noChangeAspect="1"/>
          </p:cNvPicPr>
          <p:nvPr/>
        </p:nvPicPr>
        <p:blipFill>
          <a:blip r:embed="rId3"/>
          <a:stretch>
            <a:fillRect/>
          </a:stretch>
        </p:blipFill>
        <p:spPr>
          <a:xfrm>
            <a:off x="5274548" y="6796268"/>
            <a:ext cx="1240552" cy="1285086"/>
          </a:xfrm>
          <a:prstGeom prst="rect">
            <a:avLst/>
          </a:prstGeom>
        </p:spPr>
      </p:pic>
      <p:pic>
        <p:nvPicPr>
          <p:cNvPr id="28" name="Resim 27"/>
          <p:cNvPicPr>
            <a:picLocks noChangeAspect="1"/>
          </p:cNvPicPr>
          <p:nvPr/>
        </p:nvPicPr>
        <p:blipFill>
          <a:blip r:embed="rId4"/>
          <a:stretch>
            <a:fillRect/>
          </a:stretch>
        </p:blipFill>
        <p:spPr>
          <a:xfrm>
            <a:off x="5601520" y="6983408"/>
            <a:ext cx="576064" cy="910805"/>
          </a:xfrm>
          <a:prstGeom prst="rect">
            <a:avLst/>
          </a:prstGeom>
        </p:spPr>
      </p:pic>
    </p:spTree>
    <p:extLst>
      <p:ext uri="{BB962C8B-B14F-4D97-AF65-F5344CB8AC3E}">
        <p14:creationId xmlns:p14="http://schemas.microsoft.com/office/powerpoint/2010/main" val="1614299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94320" y="200472"/>
            <a:ext cx="6669360" cy="739877"/>
          </a:xfrm>
        </p:spPr>
        <p:txBody>
          <a:bodyPr>
            <a:noAutofit/>
          </a:bodyPr>
          <a:lstStyle/>
          <a:p>
            <a:r>
              <a:rPr lang="tr-TR" b="1" dirty="0">
                <a:solidFill>
                  <a:schemeClr val="tx2"/>
                </a:solidFill>
              </a:rPr>
              <a:t>ARIA RESORT &amp; SPA HOTEL</a:t>
            </a:r>
          </a:p>
        </p:txBody>
      </p:sp>
      <p:sp>
        <p:nvSpPr>
          <p:cNvPr id="3" name="İçerik Yer Tutucusu 2"/>
          <p:cNvSpPr>
            <a:spLocks noGrp="1"/>
          </p:cNvSpPr>
          <p:nvPr>
            <p:ph idx="1"/>
          </p:nvPr>
        </p:nvSpPr>
        <p:spPr>
          <a:xfrm>
            <a:off x="11447" y="6111046"/>
            <a:ext cx="7344816" cy="4016896"/>
          </a:xfrm>
        </p:spPr>
        <p:txBody>
          <a:bodyPr>
            <a:noAutofit/>
          </a:bodyPr>
          <a:lstStyle/>
          <a:p>
            <a:pPr marL="0" marR="539750" lvl="0" indent="0" algn="just">
              <a:spcBef>
                <a:spcPts val="0"/>
              </a:spcBef>
              <a:buNone/>
            </a:pPr>
            <a:r>
              <a:rPr lang="en-US" sz="1450" dirty="0">
                <a:effectLst/>
                <a:latin typeface="Calibri" panose="020F0502020204030204" pitchFamily="34" charset="0"/>
                <a:ea typeface="Calibri" panose="020F0502020204030204" pitchFamily="34" charset="0"/>
                <a:cs typeface="Arial" panose="020B0604020202020204" pitchFamily="34" charset="0"/>
              </a:rPr>
              <a:t>We develop our goals in line with the principle of continuous improvement, taking into account today's changing conditions and being aware of the responsibilities that sustainable tourism brings. We continue our efforts to ensure the most efficient use, protection, and transfer of our resources to future generations.</a:t>
            </a:r>
            <a:r>
              <a:rPr lang="en-US" sz="1450" i="1" dirty="0">
                <a:effectLst/>
                <a:latin typeface="Calibri" panose="020F0502020204030204" pitchFamily="34" charset="0"/>
                <a:ea typeface="Calibri" panose="020F0502020204030204" pitchFamily="34" charset="0"/>
                <a:cs typeface="Arial" panose="020B0604020202020204" pitchFamily="34" charset="0"/>
              </a:rPr>
              <a:t> </a:t>
            </a:r>
            <a:endParaRPr lang="en-US" sz="1450" dirty="0">
              <a:effectLst/>
              <a:latin typeface="Calibri" panose="020F0502020204030204" pitchFamily="34" charset="0"/>
              <a:ea typeface="Calibri" panose="020F0502020204030204" pitchFamily="34" charset="0"/>
              <a:cs typeface="Arial" panose="020B0604020202020204" pitchFamily="34" charset="0"/>
            </a:endParaRPr>
          </a:p>
          <a:p>
            <a:pPr marL="539750" marR="539750" algn="just">
              <a:spcBef>
                <a:spcPts val="0"/>
              </a:spcBef>
              <a:buNone/>
            </a:pPr>
            <a:r>
              <a:rPr lang="en-US" sz="1450" dirty="0">
                <a:effectLst/>
                <a:latin typeface="Calibri" panose="020F0502020204030204" pitchFamily="34" charset="0"/>
                <a:ea typeface="Calibri" panose="020F0502020204030204" pitchFamily="34" charset="0"/>
                <a:cs typeface="Arial" panose="020B0604020202020204" pitchFamily="34" charset="0"/>
              </a:rPr>
              <a:t> In this regard;</a:t>
            </a:r>
          </a:p>
          <a:p>
            <a:pPr marL="539750" marR="539750" algn="just">
              <a:spcBef>
                <a:spcPts val="0"/>
              </a:spcBef>
              <a:buNone/>
            </a:pPr>
            <a:r>
              <a:rPr lang="en-US" sz="1450" dirty="0">
                <a:effectLst/>
                <a:latin typeface="Calibri" panose="020F0502020204030204" pitchFamily="34" charset="0"/>
                <a:ea typeface="Calibri" panose="020F0502020204030204" pitchFamily="34" charset="0"/>
                <a:cs typeface="Arial" panose="020B0604020202020204" pitchFamily="34" charset="0"/>
              </a:rPr>
              <a:t> By raising awareness of sustainability,</a:t>
            </a:r>
          </a:p>
          <a:p>
            <a:pPr marR="539750" lvl="0" algn="just">
              <a:spcBef>
                <a:spcPts val="0"/>
              </a:spcBef>
              <a:buFont typeface="Wingdings" panose="05000000000000000000" pitchFamily="2" charset="2"/>
              <a:buChar char="§"/>
            </a:pPr>
            <a:r>
              <a:rPr lang="en-US" sz="1450" dirty="0">
                <a:effectLst/>
                <a:latin typeface="Calibri" panose="020F0502020204030204" pitchFamily="34" charset="0"/>
                <a:ea typeface="Calibri" panose="020F0502020204030204" pitchFamily="34" charset="0"/>
                <a:cs typeface="Arial" panose="020B0604020202020204" pitchFamily="34" charset="0"/>
              </a:rPr>
              <a:t>By supporting local development and the local economy,</a:t>
            </a:r>
          </a:p>
          <a:p>
            <a:pPr marR="539750" lvl="0" algn="just">
              <a:spcBef>
                <a:spcPts val="0"/>
              </a:spcBef>
              <a:buFont typeface="Wingdings" panose="05000000000000000000" pitchFamily="2" charset="2"/>
              <a:buChar char="§"/>
            </a:pPr>
            <a:r>
              <a:rPr lang="en-US" sz="1450" dirty="0">
                <a:effectLst/>
                <a:latin typeface="Calibri" panose="020F0502020204030204" pitchFamily="34" charset="0"/>
                <a:ea typeface="Calibri" panose="020F0502020204030204" pitchFamily="34" charset="0"/>
                <a:cs typeface="Arial" panose="020B0604020202020204" pitchFamily="34" charset="0"/>
              </a:rPr>
              <a:t>By ensuring local employment without discrimination on issues such as gender inequality, race, and special and vulnerable groups,</a:t>
            </a:r>
          </a:p>
          <a:p>
            <a:pPr marR="539750" lvl="0" algn="just">
              <a:spcBef>
                <a:spcPts val="0"/>
              </a:spcBef>
              <a:buFont typeface="Wingdings" panose="05000000000000000000" pitchFamily="2" charset="2"/>
              <a:buChar char="§"/>
            </a:pPr>
            <a:r>
              <a:rPr lang="en-US" sz="1450" dirty="0">
                <a:effectLst/>
                <a:latin typeface="Calibri" panose="020F0502020204030204" pitchFamily="34" charset="0"/>
                <a:ea typeface="Calibri" panose="020F0502020204030204" pitchFamily="34" charset="0"/>
                <a:cs typeface="Arial" panose="020B0604020202020204" pitchFamily="34" charset="0"/>
              </a:rPr>
              <a:t>By conducting social activities both within the facility and together with the local community,</a:t>
            </a:r>
          </a:p>
          <a:p>
            <a:pPr marR="539750" lvl="0" algn="just">
              <a:spcBef>
                <a:spcPts val="0"/>
              </a:spcBef>
              <a:buFont typeface="Wingdings" panose="05000000000000000000" pitchFamily="2" charset="2"/>
              <a:buChar char="§"/>
            </a:pPr>
            <a:r>
              <a:rPr lang="en-US" sz="1450" dirty="0">
                <a:effectLst/>
                <a:latin typeface="Calibri" panose="020F0502020204030204" pitchFamily="34" charset="0"/>
                <a:ea typeface="Calibri" panose="020F0502020204030204" pitchFamily="34" charset="0"/>
                <a:cs typeface="Arial" panose="020B0604020202020204" pitchFamily="34" charset="0"/>
              </a:rPr>
              <a:t>By increasing the awareness of our natural, cultural, and historical values,</a:t>
            </a:r>
          </a:p>
          <a:p>
            <a:pPr marR="539750" lvl="0" algn="just">
              <a:spcBef>
                <a:spcPts val="0"/>
              </a:spcBef>
              <a:buFont typeface="Wingdings" panose="05000000000000000000" pitchFamily="2" charset="2"/>
              <a:buChar char="§"/>
            </a:pPr>
            <a:r>
              <a:rPr lang="en-US" sz="1450" dirty="0">
                <a:effectLst/>
                <a:latin typeface="Calibri" panose="020F0502020204030204" pitchFamily="34" charset="0"/>
                <a:ea typeface="Calibri" panose="020F0502020204030204" pitchFamily="34" charset="0"/>
                <a:cs typeface="Arial" panose="020B0604020202020204" pitchFamily="34" charset="0"/>
              </a:rPr>
              <a:t>By maintaining guest satisfaction at the highest level,</a:t>
            </a:r>
          </a:p>
          <a:p>
            <a:pPr marR="539750" lvl="0" algn="just">
              <a:spcBef>
                <a:spcPts val="0"/>
              </a:spcBef>
              <a:buFont typeface="Wingdings" panose="05000000000000000000" pitchFamily="2" charset="2"/>
              <a:buChar char="§"/>
            </a:pPr>
            <a:r>
              <a:rPr lang="en-US" sz="1450" dirty="0">
                <a:effectLst/>
                <a:latin typeface="Calibri" panose="020F0502020204030204" pitchFamily="34" charset="0"/>
                <a:ea typeface="Calibri" panose="020F0502020204030204" pitchFamily="34" charset="0"/>
                <a:cs typeface="Arial" panose="020B0604020202020204" pitchFamily="34" charset="0"/>
              </a:rPr>
              <a:t>We apply sustainable tourism principles by using our resources efficiently and working to reduce environmental impacts.</a:t>
            </a:r>
          </a:p>
          <a:p>
            <a:pPr marL="114300" marR="539750" indent="0" algn="just">
              <a:spcBef>
                <a:spcPts val="0"/>
              </a:spcBef>
              <a:buNone/>
            </a:pPr>
            <a:r>
              <a:rPr lang="en-US" sz="1450" dirty="0">
                <a:effectLst/>
                <a:latin typeface="Calibri" panose="020F0502020204030204" pitchFamily="34" charset="0"/>
                <a:ea typeface="Calibri" panose="020F0502020204030204" pitchFamily="34" charset="0"/>
                <a:cs typeface="Arial" panose="020B0604020202020204" pitchFamily="34" charset="0"/>
              </a:rPr>
              <a:t>We are aware of our responsibilities toward nature. Therefore, we carry out certain activities at our facility in line with sustainable tourism principles.</a:t>
            </a:r>
          </a:p>
          <a:p>
            <a:pPr marL="114300" marR="539750" indent="0" algn="just">
              <a:spcBef>
                <a:spcPts val="0"/>
              </a:spcBef>
              <a:buNone/>
            </a:pPr>
            <a:endParaRPr lang="en-US" sz="1450" dirty="0">
              <a:effectLst/>
              <a:latin typeface="Calibri" panose="020F0502020204030204" pitchFamily="34" charset="0"/>
              <a:ea typeface="Calibri" panose="020F0502020204030204" pitchFamily="34" charset="0"/>
              <a:cs typeface="Arial" panose="020B0604020202020204" pitchFamily="34" charset="0"/>
            </a:endParaRPr>
          </a:p>
          <a:p>
            <a:pPr marL="457200" marR="539750" algn="just">
              <a:spcBef>
                <a:spcPts val="0"/>
              </a:spcBef>
            </a:pPr>
            <a:endParaRPr lang="en-US" sz="1450" dirty="0">
              <a:effectLst/>
              <a:latin typeface="Calibri" panose="020F0502020204030204" pitchFamily="34" charset="0"/>
              <a:ea typeface="Calibri" panose="020F0502020204030204" pitchFamily="34" charset="0"/>
              <a:cs typeface="Arial" panose="020B0604020202020204" pitchFamily="34" charset="0"/>
            </a:endParaRPr>
          </a:p>
          <a:p>
            <a:endParaRPr lang="en-US" sz="1450" dirty="0"/>
          </a:p>
        </p:txBody>
      </p:sp>
      <p:pic>
        <p:nvPicPr>
          <p:cNvPr id="8" name="Resim 7">
            <a:extLst>
              <a:ext uri="{FF2B5EF4-FFF2-40B4-BE49-F238E27FC236}">
                <a16:creationId xmlns:a16="http://schemas.microsoft.com/office/drawing/2014/main" id="{FBB1C380-2CD2-A7AC-4F19-A2AF478A6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000" y="1010759"/>
            <a:ext cx="4320000" cy="3021429"/>
          </a:xfrm>
          <a:prstGeom prst="rect">
            <a:avLst/>
          </a:prstGeom>
        </p:spPr>
      </p:pic>
      <p:sp>
        <p:nvSpPr>
          <p:cNvPr id="9" name="İçerik Yer Tutucusu 2">
            <a:extLst>
              <a:ext uri="{FF2B5EF4-FFF2-40B4-BE49-F238E27FC236}">
                <a16:creationId xmlns:a16="http://schemas.microsoft.com/office/drawing/2014/main" id="{29E5D33B-7BCF-FB2F-0CA6-DC53FB92008A}"/>
              </a:ext>
            </a:extLst>
          </p:cNvPr>
          <p:cNvSpPr txBox="1">
            <a:spLocks/>
          </p:cNvSpPr>
          <p:nvPr/>
        </p:nvSpPr>
        <p:spPr>
          <a:xfrm>
            <a:off x="-498263" y="4102598"/>
            <a:ext cx="7854526" cy="40168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0" marR="539750" indent="359410" algn="just">
              <a:spcBef>
                <a:spcPts val="0"/>
              </a:spcBef>
              <a:buNone/>
            </a:pPr>
            <a:r>
              <a:rPr lang="en-US" sz="14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ARIA RESORT &amp; SPA HOTEL </a:t>
            </a:r>
            <a:r>
              <a:rPr lang="en-US" sz="1450" dirty="0">
                <a:effectLst/>
                <a:latin typeface="Calibri" panose="020F0502020204030204" pitchFamily="34" charset="0"/>
                <a:ea typeface="Calibri" panose="020F0502020204030204" pitchFamily="34" charset="0"/>
                <a:cs typeface="Arial" panose="020B0604020202020204" pitchFamily="34" charset="0"/>
              </a:rPr>
              <a:t>initiated its sustainability efforts as of 2023. This sustainability report contains data for the year 2025.</a:t>
            </a:r>
          </a:p>
          <a:p>
            <a:pPr marL="539750" marR="539750" indent="359410" algn="just">
              <a:spcBef>
                <a:spcPts val="0"/>
              </a:spcBef>
              <a:buNone/>
            </a:pPr>
            <a:r>
              <a:rPr lang="en-US" sz="1450" dirty="0">
                <a:effectLst/>
                <a:latin typeface="Calibri" panose="020F0502020204030204" pitchFamily="34" charset="0"/>
                <a:ea typeface="Calibri" panose="020F0502020204030204" pitchFamily="34" charset="0"/>
                <a:cs typeface="Arial" panose="020B0604020202020204" pitchFamily="34" charset="0"/>
              </a:rPr>
              <a:t>Our goal is to maintain the highest level of guest satisfaction by providing the best quality service together with all our team members, in accordance with legal requirements. In this direction, we aim to share the progress we have made in sustainability with our management, team members, guests, suppliers, and all other partners, thereby increasing awareness of sustainability and achieving the targets we have set.</a:t>
            </a:r>
            <a:endParaRPr lang="en-US" sz="1450" dirty="0"/>
          </a:p>
        </p:txBody>
      </p:sp>
    </p:spTree>
    <p:extLst>
      <p:ext uri="{BB962C8B-B14F-4D97-AF65-F5344CB8AC3E}">
        <p14:creationId xmlns:p14="http://schemas.microsoft.com/office/powerpoint/2010/main" val="4171905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776536"/>
            <a:ext cx="6172200" cy="936104"/>
          </a:xfrm>
        </p:spPr>
        <p:txBody>
          <a:bodyPr>
            <a:normAutofit fontScale="90000"/>
          </a:bodyPr>
          <a:lstStyle/>
          <a:p>
            <a:r>
              <a:rPr lang="en-US" dirty="0">
                <a:solidFill>
                  <a:schemeClr val="tx2"/>
                </a:solidFill>
              </a:rPr>
              <a:t>WATER SAVING</a:t>
            </a:r>
            <a:br>
              <a:rPr lang="en-US" dirty="0">
                <a:solidFill>
                  <a:schemeClr val="tx2"/>
                </a:solidFill>
              </a:rPr>
            </a:br>
            <a:br>
              <a:rPr lang="en-US" dirty="0">
                <a:solidFill>
                  <a:schemeClr val="tx2"/>
                </a:solidFill>
              </a:rPr>
            </a:br>
            <a:endParaRPr lang="en-US" dirty="0">
              <a:solidFill>
                <a:schemeClr val="tx2"/>
              </a:solidFill>
            </a:endParaRPr>
          </a:p>
        </p:txBody>
      </p:sp>
      <p:sp>
        <p:nvSpPr>
          <p:cNvPr id="3" name="Metin kutusu 2">
            <a:extLst>
              <a:ext uri="{FF2B5EF4-FFF2-40B4-BE49-F238E27FC236}">
                <a16:creationId xmlns:a16="http://schemas.microsoft.com/office/drawing/2014/main" id="{11FB3299-9A86-9843-27EC-F9C7A21CF49C}"/>
              </a:ext>
            </a:extLst>
          </p:cNvPr>
          <p:cNvSpPr txBox="1"/>
          <p:nvPr/>
        </p:nvSpPr>
        <p:spPr>
          <a:xfrm>
            <a:off x="729000" y="4664968"/>
            <a:ext cx="5400000" cy="1200329"/>
          </a:xfrm>
          <a:prstGeom prst="rect">
            <a:avLst/>
          </a:prstGeom>
          <a:noFill/>
        </p:spPr>
        <p:txBody>
          <a:bodyPr wrap="square">
            <a:spAutoFit/>
          </a:bodyPr>
          <a:lstStyle/>
          <a:p>
            <a:pPr algn="ctr"/>
            <a:r>
              <a:rPr lang="en-US" b="1" dirty="0">
                <a:solidFill>
                  <a:schemeClr val="tx2"/>
                </a:solidFill>
              </a:rPr>
              <a:t>In 2024, our per capita water consumption was 0.52 liters, while in 2025 it was 0.43 liters. Approximately 20% savings were achieved in water consumption.</a:t>
            </a:r>
          </a:p>
        </p:txBody>
      </p:sp>
      <p:graphicFrame>
        <p:nvGraphicFramePr>
          <p:cNvPr id="4" name="Grafik 3">
            <a:extLst>
              <a:ext uri="{FF2B5EF4-FFF2-40B4-BE49-F238E27FC236}">
                <a16:creationId xmlns:a16="http://schemas.microsoft.com/office/drawing/2014/main" id="{29601169-CC7F-E548-2A59-BA0BEDD0F9B0}"/>
              </a:ext>
            </a:extLst>
          </p:cNvPr>
          <p:cNvGraphicFramePr>
            <a:graphicFrameLocks/>
          </p:cNvGraphicFramePr>
          <p:nvPr>
            <p:extLst>
              <p:ext uri="{D42A27DB-BD31-4B8C-83A1-F6EECF244321}">
                <p14:modId xmlns:p14="http://schemas.microsoft.com/office/powerpoint/2010/main" val="3847499963"/>
              </p:ext>
            </p:extLst>
          </p:nvPr>
        </p:nvGraphicFramePr>
        <p:xfrm>
          <a:off x="729000" y="1231652"/>
          <a:ext cx="5400000" cy="3289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fik 6">
            <a:extLst>
              <a:ext uri="{FF2B5EF4-FFF2-40B4-BE49-F238E27FC236}">
                <a16:creationId xmlns:a16="http://schemas.microsoft.com/office/drawing/2014/main" id="{8B2DDBE2-CD79-4919-AA60-479EB9178D15}"/>
              </a:ext>
            </a:extLst>
          </p:cNvPr>
          <p:cNvGraphicFramePr>
            <a:graphicFrameLocks/>
          </p:cNvGraphicFramePr>
          <p:nvPr>
            <p:extLst>
              <p:ext uri="{D42A27DB-BD31-4B8C-83A1-F6EECF244321}">
                <p14:modId xmlns:p14="http://schemas.microsoft.com/office/powerpoint/2010/main" val="621067350"/>
              </p:ext>
            </p:extLst>
          </p:nvPr>
        </p:nvGraphicFramePr>
        <p:xfrm>
          <a:off x="1143000" y="636228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69423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en-US" dirty="0"/>
              <a:t>WASTE MANAGEMENT</a:t>
            </a:r>
          </a:p>
        </p:txBody>
      </p:sp>
      <p:sp>
        <p:nvSpPr>
          <p:cNvPr id="3" name="İçerik Yer Tutucusu 2"/>
          <p:cNvSpPr>
            <a:spLocks noGrp="1"/>
          </p:cNvSpPr>
          <p:nvPr>
            <p:ph idx="1"/>
          </p:nvPr>
        </p:nvSpPr>
        <p:spPr>
          <a:xfrm>
            <a:off x="4181560" y="1848533"/>
            <a:ext cx="2478640" cy="871973"/>
          </a:xfrm>
        </p:spPr>
        <p:txBody>
          <a:bodyPr>
            <a:noAutofit/>
          </a:bodyPr>
          <a:lstStyle/>
          <a:p>
            <a:pPr marL="0" indent="0" algn="r">
              <a:buNone/>
            </a:pPr>
            <a:r>
              <a:rPr lang="en-US" sz="1800" dirty="0"/>
              <a:t>    We separate our waste at the source.</a:t>
            </a:r>
          </a:p>
        </p:txBody>
      </p:sp>
      <p:sp>
        <p:nvSpPr>
          <p:cNvPr id="8" name="İçerik Yer Tutucusu 2"/>
          <p:cNvSpPr txBox="1">
            <a:spLocks/>
          </p:cNvSpPr>
          <p:nvPr/>
        </p:nvSpPr>
        <p:spPr>
          <a:xfrm>
            <a:off x="342900" y="3772107"/>
            <a:ext cx="3734172" cy="9861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We protect our resources by mostly using reusable materials instead of disposable ones.</a:t>
            </a:r>
          </a:p>
        </p:txBody>
      </p:sp>
      <p:sp>
        <p:nvSpPr>
          <p:cNvPr id="11" name="İçerik Yer Tutucusu 2"/>
          <p:cNvSpPr txBox="1">
            <a:spLocks/>
          </p:cNvSpPr>
          <p:nvPr/>
        </p:nvSpPr>
        <p:spPr>
          <a:xfrm>
            <a:off x="2710004" y="5392635"/>
            <a:ext cx="3950196"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t>To reduce paper consumption, we conduct correspondence via email and use paper on both sides.</a:t>
            </a:r>
          </a:p>
        </p:txBody>
      </p:sp>
      <p:sp>
        <p:nvSpPr>
          <p:cNvPr id="13" name="İçerik Yer Tutucusu 2"/>
          <p:cNvSpPr txBox="1">
            <a:spLocks/>
          </p:cNvSpPr>
          <p:nvPr/>
        </p:nvSpPr>
        <p:spPr>
          <a:xfrm>
            <a:off x="2843292" y="8799514"/>
            <a:ext cx="368362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800" dirty="0"/>
              <a:t>We reduce packaging waste by purchasing bulk-packaged and concentrated products.</a:t>
            </a:r>
          </a:p>
        </p:txBody>
      </p:sp>
      <p:sp>
        <p:nvSpPr>
          <p:cNvPr id="15" name="İçerik Yer Tutucusu 2"/>
          <p:cNvSpPr txBox="1">
            <a:spLocks/>
          </p:cNvSpPr>
          <p:nvPr/>
        </p:nvSpPr>
        <p:spPr>
          <a:xfrm>
            <a:off x="342900" y="6969906"/>
            <a:ext cx="3518148"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We encourage our guests and employees to participate in recycling programs.</a:t>
            </a:r>
          </a:p>
        </p:txBody>
      </p:sp>
      <p:pic>
        <p:nvPicPr>
          <p:cNvPr id="5" name="Resim 4"/>
          <p:cNvPicPr>
            <a:picLocks noChangeAspect="1"/>
          </p:cNvPicPr>
          <p:nvPr/>
        </p:nvPicPr>
        <p:blipFill>
          <a:blip r:embed="rId3"/>
          <a:stretch>
            <a:fillRect/>
          </a:stretch>
        </p:blipFill>
        <p:spPr>
          <a:xfrm>
            <a:off x="4585649" y="2991215"/>
            <a:ext cx="1670461" cy="2173358"/>
          </a:xfrm>
          <a:prstGeom prst="rect">
            <a:avLst/>
          </a:prstGeom>
        </p:spPr>
      </p:pic>
      <p:pic>
        <p:nvPicPr>
          <p:cNvPr id="7" name="Resim 6"/>
          <p:cNvPicPr>
            <a:picLocks noChangeAspect="1"/>
          </p:cNvPicPr>
          <p:nvPr/>
        </p:nvPicPr>
        <p:blipFill>
          <a:blip r:embed="rId4"/>
          <a:stretch>
            <a:fillRect/>
          </a:stretch>
        </p:blipFill>
        <p:spPr>
          <a:xfrm>
            <a:off x="764704" y="5110134"/>
            <a:ext cx="1559686" cy="1548154"/>
          </a:xfrm>
          <a:prstGeom prst="rect">
            <a:avLst/>
          </a:prstGeom>
        </p:spPr>
      </p:pic>
      <p:pic>
        <p:nvPicPr>
          <p:cNvPr id="9" name="Resim 8"/>
          <p:cNvPicPr>
            <a:picLocks noChangeAspect="1"/>
          </p:cNvPicPr>
          <p:nvPr/>
        </p:nvPicPr>
        <p:blipFill>
          <a:blip r:embed="rId5"/>
          <a:stretch>
            <a:fillRect/>
          </a:stretch>
        </p:blipFill>
        <p:spPr>
          <a:xfrm>
            <a:off x="548680" y="8199387"/>
            <a:ext cx="2283884" cy="1679088"/>
          </a:xfrm>
          <a:prstGeom prst="rect">
            <a:avLst/>
          </a:prstGeom>
        </p:spPr>
      </p:pic>
      <p:pic>
        <p:nvPicPr>
          <p:cNvPr id="10" name="Resim 9"/>
          <p:cNvPicPr>
            <a:picLocks noChangeAspect="1"/>
          </p:cNvPicPr>
          <p:nvPr/>
        </p:nvPicPr>
        <p:blipFill>
          <a:blip r:embed="rId6"/>
          <a:stretch>
            <a:fillRect/>
          </a:stretch>
        </p:blipFill>
        <p:spPr>
          <a:xfrm>
            <a:off x="4650486" y="6694084"/>
            <a:ext cx="1802850" cy="1787308"/>
          </a:xfrm>
          <a:prstGeom prst="rect">
            <a:avLst/>
          </a:prstGeom>
        </p:spPr>
      </p:pic>
      <p:pic>
        <p:nvPicPr>
          <p:cNvPr id="14" name="Resim 13"/>
          <p:cNvPicPr>
            <a:picLocks noChangeAspect="1"/>
          </p:cNvPicPr>
          <p:nvPr/>
        </p:nvPicPr>
        <p:blipFill>
          <a:blip r:embed="rId7"/>
          <a:stretch>
            <a:fillRect/>
          </a:stretch>
        </p:blipFill>
        <p:spPr>
          <a:xfrm>
            <a:off x="101566" y="1145185"/>
            <a:ext cx="2842359" cy="1918006"/>
          </a:xfrm>
          <a:prstGeom prst="rect">
            <a:avLst/>
          </a:prstGeom>
        </p:spPr>
      </p:pic>
      <p:pic>
        <p:nvPicPr>
          <p:cNvPr id="4" name="Resim 3">
            <a:extLst>
              <a:ext uri="{FF2B5EF4-FFF2-40B4-BE49-F238E27FC236}">
                <a16:creationId xmlns:a16="http://schemas.microsoft.com/office/drawing/2014/main" id="{8FC91F12-251F-4B0D-4AC2-568923DC81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720"/>
          <a:stretch/>
        </p:blipFill>
        <p:spPr bwMode="auto">
          <a:xfrm>
            <a:off x="3045267" y="1787410"/>
            <a:ext cx="1560688" cy="8856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111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en-US" sz="4100" dirty="0">
                <a:solidFill>
                  <a:srgbClr val="00B050"/>
                </a:solidFill>
              </a:rPr>
              <a:t>WASTE MANAGEMENT</a:t>
            </a:r>
          </a:p>
        </p:txBody>
      </p:sp>
      <p:sp>
        <p:nvSpPr>
          <p:cNvPr id="23" name="Metin kutusu 22">
            <a:extLst>
              <a:ext uri="{FF2B5EF4-FFF2-40B4-BE49-F238E27FC236}">
                <a16:creationId xmlns:a16="http://schemas.microsoft.com/office/drawing/2014/main" id="{D7AF5508-27DE-C97B-851E-9054153F0483}"/>
              </a:ext>
            </a:extLst>
          </p:cNvPr>
          <p:cNvSpPr txBox="1"/>
          <p:nvPr/>
        </p:nvSpPr>
        <p:spPr>
          <a:xfrm>
            <a:off x="729000" y="5169024"/>
            <a:ext cx="5400000" cy="923330"/>
          </a:xfrm>
          <a:prstGeom prst="rect">
            <a:avLst/>
          </a:prstGeom>
          <a:noFill/>
        </p:spPr>
        <p:txBody>
          <a:bodyPr wrap="square">
            <a:spAutoFit/>
          </a:bodyPr>
          <a:lstStyle/>
          <a:p>
            <a:pPr algn="ctr"/>
            <a:r>
              <a:rPr lang="en-US" b="1" dirty="0">
                <a:solidFill>
                  <a:srgbClr val="00B050"/>
                </a:solidFill>
              </a:rPr>
              <a:t>In 2024, the per capita solid waste amount was measured as 0.64 kg, while in 2025 it was 0.23 kg, representing approximately a 3-fold decrease.</a:t>
            </a:r>
          </a:p>
        </p:txBody>
      </p:sp>
      <p:graphicFrame>
        <p:nvGraphicFramePr>
          <p:cNvPr id="3" name="Grafik 2">
            <a:extLst>
              <a:ext uri="{FF2B5EF4-FFF2-40B4-BE49-F238E27FC236}">
                <a16:creationId xmlns:a16="http://schemas.microsoft.com/office/drawing/2014/main" id="{000B90D8-AAB3-12E1-CFB0-81BDB9E05FC7}"/>
              </a:ext>
            </a:extLst>
          </p:cNvPr>
          <p:cNvGraphicFramePr>
            <a:graphicFrameLocks/>
          </p:cNvGraphicFramePr>
          <p:nvPr>
            <p:extLst>
              <p:ext uri="{D42A27DB-BD31-4B8C-83A1-F6EECF244321}">
                <p14:modId xmlns:p14="http://schemas.microsoft.com/office/powerpoint/2010/main" val="2129602924"/>
              </p:ext>
            </p:extLst>
          </p:nvPr>
        </p:nvGraphicFramePr>
        <p:xfrm>
          <a:off x="548680" y="1208584"/>
          <a:ext cx="5832648" cy="3744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k 6">
            <a:extLst>
              <a:ext uri="{FF2B5EF4-FFF2-40B4-BE49-F238E27FC236}">
                <a16:creationId xmlns:a16="http://schemas.microsoft.com/office/drawing/2014/main" id="{69DC6327-F1B2-46CF-920C-B54E4F03C11B}"/>
              </a:ext>
            </a:extLst>
          </p:cNvPr>
          <p:cNvGraphicFramePr>
            <a:graphicFrameLocks/>
          </p:cNvGraphicFramePr>
          <p:nvPr>
            <p:extLst>
              <p:ext uri="{D42A27DB-BD31-4B8C-83A1-F6EECF244321}">
                <p14:modId xmlns:p14="http://schemas.microsoft.com/office/powerpoint/2010/main" val="1309572918"/>
              </p:ext>
            </p:extLst>
          </p:nvPr>
        </p:nvGraphicFramePr>
        <p:xfrm>
          <a:off x="1179004" y="6465168"/>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7881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9000" r="-9000"/>
          </a:stretch>
        </a:blipFill>
        <a:effectLst/>
      </p:bgPr>
    </p:bg>
    <p:spTree>
      <p:nvGrpSpPr>
        <p:cNvPr id="1" name="">
          <a:extLst>
            <a:ext uri="{FF2B5EF4-FFF2-40B4-BE49-F238E27FC236}">
              <a16:creationId xmlns:a16="http://schemas.microsoft.com/office/drawing/2014/main" id="{0A13FF47-BCBA-9729-534A-5AF159F197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85D770C-479C-0C30-3849-4223029D7DBC}"/>
              </a:ext>
            </a:extLst>
          </p:cNvPr>
          <p:cNvSpPr>
            <a:spLocks noGrp="1"/>
          </p:cNvSpPr>
          <p:nvPr>
            <p:ph type="title"/>
          </p:nvPr>
        </p:nvSpPr>
        <p:spPr>
          <a:xfrm>
            <a:off x="0" y="272480"/>
            <a:ext cx="6858000" cy="864096"/>
          </a:xfrm>
        </p:spPr>
        <p:txBody>
          <a:bodyPr>
            <a:normAutofit/>
          </a:bodyPr>
          <a:lstStyle/>
          <a:p>
            <a:r>
              <a:rPr lang="en-US" sz="4100" dirty="0">
                <a:solidFill>
                  <a:srgbClr val="002060"/>
                </a:solidFill>
              </a:rPr>
              <a:t>OUR CERTIFICATES</a:t>
            </a:r>
          </a:p>
        </p:txBody>
      </p:sp>
      <p:sp>
        <p:nvSpPr>
          <p:cNvPr id="6" name="Başlık 1">
            <a:extLst>
              <a:ext uri="{FF2B5EF4-FFF2-40B4-BE49-F238E27FC236}">
                <a16:creationId xmlns:a16="http://schemas.microsoft.com/office/drawing/2014/main" id="{DC35BF2E-15FD-3E66-7402-F56BD89BEC47}"/>
              </a:ext>
            </a:extLst>
          </p:cNvPr>
          <p:cNvSpPr txBox="1">
            <a:spLocks/>
          </p:cNvSpPr>
          <p:nvPr/>
        </p:nvSpPr>
        <p:spPr>
          <a:xfrm>
            <a:off x="0" y="7467426"/>
            <a:ext cx="6858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39750" marR="539750">
              <a:lnSpc>
                <a:spcPct val="150000"/>
              </a:lnSpc>
              <a:spcAft>
                <a:spcPts val="800"/>
              </a:spcAft>
            </a:pPr>
            <a:r>
              <a:rPr lang="en-US"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We have been fulfilling Blue Flag requirements since 2022 and renewing our certificate every year.</a:t>
            </a:r>
          </a:p>
        </p:txBody>
      </p:sp>
      <p:pic>
        <p:nvPicPr>
          <p:cNvPr id="8" name="İçerik Yer Tutucusu 7">
            <a:extLst>
              <a:ext uri="{FF2B5EF4-FFF2-40B4-BE49-F238E27FC236}">
                <a16:creationId xmlns:a16="http://schemas.microsoft.com/office/drawing/2014/main" id="{A35C2A9B-ACD9-64D9-4192-C1A3842122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248" y="1856656"/>
            <a:ext cx="6495504" cy="4608512"/>
          </a:xfrm>
        </p:spPr>
      </p:pic>
    </p:spTree>
    <p:extLst>
      <p:ext uri="{BB962C8B-B14F-4D97-AF65-F5344CB8AC3E}">
        <p14:creationId xmlns:p14="http://schemas.microsoft.com/office/powerpoint/2010/main" val="3157453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a:extLst>
            <a:ext uri="{FF2B5EF4-FFF2-40B4-BE49-F238E27FC236}">
              <a16:creationId xmlns:a16="http://schemas.microsoft.com/office/drawing/2014/main" id="{7AD62234-DC37-81DC-75F1-9CC520CF196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62907AC-DF59-F56E-32C2-869C34DFC912}"/>
              </a:ext>
            </a:extLst>
          </p:cNvPr>
          <p:cNvSpPr>
            <a:spLocks noGrp="1"/>
          </p:cNvSpPr>
          <p:nvPr>
            <p:ph type="title"/>
          </p:nvPr>
        </p:nvSpPr>
        <p:spPr>
          <a:xfrm>
            <a:off x="0" y="272480"/>
            <a:ext cx="6858000" cy="864096"/>
          </a:xfrm>
        </p:spPr>
        <p:txBody>
          <a:bodyPr>
            <a:normAutofit/>
          </a:bodyPr>
          <a:lstStyle/>
          <a:p>
            <a:r>
              <a:rPr lang="en-US" sz="4100" dirty="0">
                <a:solidFill>
                  <a:srgbClr val="002060"/>
                </a:solidFill>
              </a:rPr>
              <a:t>OUR CERTIFICATES</a:t>
            </a:r>
          </a:p>
        </p:txBody>
      </p:sp>
      <p:sp>
        <p:nvSpPr>
          <p:cNvPr id="6" name="Başlık 1">
            <a:extLst>
              <a:ext uri="{FF2B5EF4-FFF2-40B4-BE49-F238E27FC236}">
                <a16:creationId xmlns:a16="http://schemas.microsoft.com/office/drawing/2014/main" id="{F7810970-47B6-FD80-E422-2131BD3753D0}"/>
              </a:ext>
            </a:extLst>
          </p:cNvPr>
          <p:cNvSpPr txBox="1">
            <a:spLocks/>
          </p:cNvSpPr>
          <p:nvPr/>
        </p:nvSpPr>
        <p:spPr>
          <a:xfrm>
            <a:off x="0" y="7467426"/>
            <a:ext cx="6858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39750" marR="539750">
              <a:lnSpc>
                <a:spcPct val="150000"/>
              </a:lnSpc>
              <a:spcAft>
                <a:spcPts val="800"/>
              </a:spcAft>
            </a:pPr>
            <a:r>
              <a:rPr lang="en-US"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We have been fulfilling the Zero Waste Regulation requirements since 2022.</a:t>
            </a:r>
          </a:p>
        </p:txBody>
      </p:sp>
      <p:pic>
        <p:nvPicPr>
          <p:cNvPr id="8" name="İçerik Yer Tutucusu 7">
            <a:extLst>
              <a:ext uri="{FF2B5EF4-FFF2-40B4-BE49-F238E27FC236}">
                <a16:creationId xmlns:a16="http://schemas.microsoft.com/office/drawing/2014/main" id="{DF6D154C-0947-DAD8-A3B9-ADE6C9B9D0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344" y="2000672"/>
            <a:ext cx="6219312" cy="4398727"/>
          </a:xfrm>
        </p:spPr>
      </p:pic>
    </p:spTree>
    <p:extLst>
      <p:ext uri="{BB962C8B-B14F-4D97-AF65-F5344CB8AC3E}">
        <p14:creationId xmlns:p14="http://schemas.microsoft.com/office/powerpoint/2010/main" val="3972497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9000" r="-9000"/>
          </a:stretch>
        </a:blipFill>
        <a:effectLst/>
      </p:bgPr>
    </p:bg>
    <p:spTree>
      <p:nvGrpSpPr>
        <p:cNvPr id="1" name="">
          <a:extLst>
            <a:ext uri="{FF2B5EF4-FFF2-40B4-BE49-F238E27FC236}">
              <a16:creationId xmlns:a16="http://schemas.microsoft.com/office/drawing/2014/main" id="{481DB9B3-F0FF-0264-8404-FD020377F5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BAF3FCC-7FFE-C241-A86F-4628C0794E6B}"/>
              </a:ext>
            </a:extLst>
          </p:cNvPr>
          <p:cNvSpPr>
            <a:spLocks noGrp="1"/>
          </p:cNvSpPr>
          <p:nvPr>
            <p:ph type="title"/>
          </p:nvPr>
        </p:nvSpPr>
        <p:spPr>
          <a:xfrm>
            <a:off x="0" y="272480"/>
            <a:ext cx="6858000" cy="864096"/>
          </a:xfrm>
        </p:spPr>
        <p:txBody>
          <a:bodyPr>
            <a:normAutofit/>
          </a:bodyPr>
          <a:lstStyle/>
          <a:p>
            <a:r>
              <a:rPr lang="en-US" sz="4100" dirty="0">
                <a:solidFill>
                  <a:srgbClr val="002060"/>
                </a:solidFill>
              </a:rPr>
              <a:t>OUR CERTIFICATES</a:t>
            </a:r>
          </a:p>
        </p:txBody>
      </p:sp>
      <p:sp>
        <p:nvSpPr>
          <p:cNvPr id="6" name="Başlık 1">
            <a:extLst>
              <a:ext uri="{FF2B5EF4-FFF2-40B4-BE49-F238E27FC236}">
                <a16:creationId xmlns:a16="http://schemas.microsoft.com/office/drawing/2014/main" id="{F38007B9-B01E-64D5-3144-D0351739F56C}"/>
              </a:ext>
            </a:extLst>
          </p:cNvPr>
          <p:cNvSpPr txBox="1">
            <a:spLocks/>
          </p:cNvSpPr>
          <p:nvPr/>
        </p:nvSpPr>
        <p:spPr>
          <a:xfrm>
            <a:off x="0" y="8606700"/>
            <a:ext cx="6858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39750" marR="539750">
              <a:lnSpc>
                <a:spcPct val="150000"/>
              </a:lnSpc>
              <a:spcAft>
                <a:spcPts val="800"/>
              </a:spcAft>
            </a:pPr>
            <a:r>
              <a:rPr lang="en-US"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Our Sustainable Tourism Phase 3 Certificate</a:t>
            </a:r>
          </a:p>
        </p:txBody>
      </p:sp>
      <p:pic>
        <p:nvPicPr>
          <p:cNvPr id="12" name="İçerik Yer Tutucusu 11">
            <a:extLst>
              <a:ext uri="{FF2B5EF4-FFF2-40B4-BE49-F238E27FC236}">
                <a16:creationId xmlns:a16="http://schemas.microsoft.com/office/drawing/2014/main" id="{C3B51C1D-FF42-90BD-D6C5-BF089CFB82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6684" y="1203842"/>
            <a:ext cx="5284631" cy="7498315"/>
          </a:xfrm>
        </p:spPr>
      </p:pic>
    </p:spTree>
    <p:extLst>
      <p:ext uri="{BB962C8B-B14F-4D97-AF65-F5344CB8AC3E}">
        <p14:creationId xmlns:p14="http://schemas.microsoft.com/office/powerpoint/2010/main" val="51816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8000" r="-8000"/>
          </a:stretch>
        </a:blipFill>
        <a:effectLst/>
      </p:bgPr>
    </p:bg>
    <p:spTree>
      <p:nvGrpSpPr>
        <p:cNvPr id="1" name="">
          <a:extLst>
            <a:ext uri="{FF2B5EF4-FFF2-40B4-BE49-F238E27FC236}">
              <a16:creationId xmlns:a16="http://schemas.microsoft.com/office/drawing/2014/main" id="{994793F2-5D5F-D11A-1F3B-BEE2B9C7C85D}"/>
            </a:ext>
          </a:extLst>
        </p:cNvPr>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D9253C1C-9FF5-98EA-9267-13A3A3DC792A}"/>
              </a:ext>
            </a:extLst>
          </p:cNvPr>
          <p:cNvSpPr>
            <a:spLocks noGrp="1"/>
          </p:cNvSpPr>
          <p:nvPr>
            <p:ph idx="1"/>
          </p:nvPr>
        </p:nvSpPr>
        <p:spPr/>
        <p:txBody>
          <a:bodyPr/>
          <a:lstStyle/>
          <a:p>
            <a:endParaRPr lang="tr-TR"/>
          </a:p>
        </p:txBody>
      </p:sp>
      <p:pic>
        <p:nvPicPr>
          <p:cNvPr id="7" name="İçerik Yer Tutucusu 4">
            <a:extLst>
              <a:ext uri="{FF2B5EF4-FFF2-40B4-BE49-F238E27FC236}">
                <a16:creationId xmlns:a16="http://schemas.microsoft.com/office/drawing/2014/main" id="{21FE6DCC-E12F-B749-8259-B3C359873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26" y="920552"/>
            <a:ext cx="6561348" cy="7775671"/>
          </a:xfrm>
          <a:prstGeom prst="rect">
            <a:avLst/>
          </a:prstGeom>
        </p:spPr>
      </p:pic>
    </p:spTree>
    <p:extLst>
      <p:ext uri="{BB962C8B-B14F-4D97-AF65-F5344CB8AC3E}">
        <p14:creationId xmlns:p14="http://schemas.microsoft.com/office/powerpoint/2010/main" val="3086918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8000" r="-8000"/>
          </a:stretch>
        </a:blipFill>
        <a:effectLst/>
      </p:bgPr>
    </p:bg>
    <p:spTree>
      <p:nvGrpSpPr>
        <p:cNvPr id="1" name="">
          <a:extLst>
            <a:ext uri="{FF2B5EF4-FFF2-40B4-BE49-F238E27FC236}">
              <a16:creationId xmlns:a16="http://schemas.microsoft.com/office/drawing/2014/main" id="{9525C5B6-CAB9-780A-3F95-2534AA88749F}"/>
            </a:ext>
          </a:extLst>
        </p:cNvPr>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AEFF6743-87AE-8E3C-A283-17524078E201}"/>
              </a:ext>
            </a:extLst>
          </p:cNvPr>
          <p:cNvSpPr>
            <a:spLocks noGrp="1"/>
          </p:cNvSpPr>
          <p:nvPr>
            <p:ph idx="1"/>
          </p:nvPr>
        </p:nvSpPr>
        <p:spPr/>
        <p:txBody>
          <a:bodyPr/>
          <a:lstStyle/>
          <a:p>
            <a:endParaRPr lang="tr-TR"/>
          </a:p>
        </p:txBody>
      </p:sp>
      <p:pic>
        <p:nvPicPr>
          <p:cNvPr id="8" name="İçerik Yer Tutucusu 7">
            <a:extLst>
              <a:ext uri="{FF2B5EF4-FFF2-40B4-BE49-F238E27FC236}">
                <a16:creationId xmlns:a16="http://schemas.microsoft.com/office/drawing/2014/main" id="{EA8EB843-8172-D034-4BCB-23B935AEE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0" y="2288704"/>
            <a:ext cx="6656740" cy="4680520"/>
          </a:xfrm>
          <a:prstGeom prst="rect">
            <a:avLst/>
          </a:prstGeom>
        </p:spPr>
      </p:pic>
    </p:spTree>
    <p:extLst>
      <p:ext uri="{BB962C8B-B14F-4D97-AF65-F5344CB8AC3E}">
        <p14:creationId xmlns:p14="http://schemas.microsoft.com/office/powerpoint/2010/main" val="757153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0562" y="-99646"/>
            <a:ext cx="6858000" cy="864096"/>
          </a:xfrm>
        </p:spPr>
        <p:txBody>
          <a:bodyPr>
            <a:normAutofit/>
          </a:bodyPr>
          <a:lstStyle/>
          <a:p>
            <a:r>
              <a:rPr lang="en-US" sz="4100" dirty="0">
                <a:solidFill>
                  <a:srgbClr val="002060"/>
                </a:solidFill>
              </a:rPr>
              <a:t>SOCIAL RESPONSIBILITY</a:t>
            </a:r>
          </a:p>
        </p:txBody>
      </p:sp>
      <p:sp>
        <p:nvSpPr>
          <p:cNvPr id="3" name="İçerik Yer Tutucusu 2"/>
          <p:cNvSpPr>
            <a:spLocks noGrp="1"/>
          </p:cNvSpPr>
          <p:nvPr>
            <p:ph idx="1"/>
          </p:nvPr>
        </p:nvSpPr>
        <p:spPr>
          <a:xfrm>
            <a:off x="-27410" y="8603205"/>
            <a:ext cx="6741368" cy="819532"/>
          </a:xfrm>
        </p:spPr>
        <p:txBody>
          <a:bodyPr>
            <a:noAutofit/>
          </a:bodyPr>
          <a:lstStyle/>
          <a:p>
            <a:pPr marL="539750" marR="539750" algn="ctr">
              <a:lnSpc>
                <a:spcPct val="150000"/>
              </a:lnSpc>
              <a:spcAft>
                <a:spcPts val="800"/>
              </a:spcAft>
            </a:pPr>
            <a:r>
              <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We have been supporting the Bottle Cap Collection Project of the Turkey Spinal Cord Paralysis Association since 2021, together with our team members and guests.</a:t>
            </a:r>
          </a:p>
          <a:p>
            <a:pPr marL="0" indent="0">
              <a:buNone/>
            </a:pPr>
            <a:endParaRPr lang="en-US" sz="1600" b="1" dirty="0"/>
          </a:p>
        </p:txBody>
      </p:sp>
      <p:pic>
        <p:nvPicPr>
          <p:cNvPr id="5" name="Resim 4">
            <a:extLst>
              <a:ext uri="{FF2B5EF4-FFF2-40B4-BE49-F238E27FC236}">
                <a16:creationId xmlns:a16="http://schemas.microsoft.com/office/drawing/2014/main" id="{4FEC1150-622C-398D-D2FB-24B450E94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355" y="6124267"/>
            <a:ext cx="2165302" cy="2428780"/>
          </a:xfrm>
          <a:prstGeom prst="rect">
            <a:avLst/>
          </a:prstGeom>
        </p:spPr>
      </p:pic>
      <p:sp>
        <p:nvSpPr>
          <p:cNvPr id="7" name="Metin kutusu 6">
            <a:extLst>
              <a:ext uri="{FF2B5EF4-FFF2-40B4-BE49-F238E27FC236}">
                <a16:creationId xmlns:a16="http://schemas.microsoft.com/office/drawing/2014/main" id="{083738B0-4FD3-B200-4491-E62175A50D0F}"/>
              </a:ext>
            </a:extLst>
          </p:cNvPr>
          <p:cNvSpPr txBox="1"/>
          <p:nvPr/>
        </p:nvSpPr>
        <p:spPr>
          <a:xfrm>
            <a:off x="146323" y="558828"/>
            <a:ext cx="6741367" cy="880369"/>
          </a:xfrm>
          <a:prstGeom prst="rect">
            <a:avLst/>
          </a:prstGeom>
          <a:noFill/>
        </p:spPr>
        <p:txBody>
          <a:bodyPr wrap="square">
            <a:spAutoFit/>
          </a:bodyPr>
          <a:lstStyle/>
          <a:p>
            <a:pPr marR="539750" lvl="0" algn="ctr">
              <a:lnSpc>
                <a:spcPct val="150000"/>
              </a:lnSpc>
              <a:spcAft>
                <a:spcPts val="800"/>
              </a:spcAft>
            </a:pPr>
            <a:r>
              <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 </a:t>
            </a:r>
            <a:r>
              <a:rPr lang="en-US"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SUPPORT FOR THE BOTTLE CAP COLLECTION PROJECT OF THE TURKEY SPINAL CORD PARALYSIS ASSOCIATION</a:t>
            </a:r>
          </a:p>
        </p:txBody>
      </p:sp>
      <p:pic>
        <p:nvPicPr>
          <p:cNvPr id="9" name="Resim 8">
            <a:extLst>
              <a:ext uri="{FF2B5EF4-FFF2-40B4-BE49-F238E27FC236}">
                <a16:creationId xmlns:a16="http://schemas.microsoft.com/office/drawing/2014/main" id="{90659FC8-3A0B-3532-314E-6D42D6F8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06" y="1486732"/>
            <a:ext cx="3240000" cy="4590000"/>
          </a:xfrm>
          <a:prstGeom prst="rect">
            <a:avLst/>
          </a:prstGeom>
        </p:spPr>
      </p:pic>
      <p:pic>
        <p:nvPicPr>
          <p:cNvPr id="8" name="Resim 7">
            <a:extLst>
              <a:ext uri="{FF2B5EF4-FFF2-40B4-BE49-F238E27FC236}">
                <a16:creationId xmlns:a16="http://schemas.microsoft.com/office/drawing/2014/main" id="{26652246-F70A-CC3C-8141-4F9DD71B478F}"/>
              </a:ext>
            </a:extLst>
          </p:cNvPr>
          <p:cNvPicPr>
            <a:picLocks noChangeAspect="1"/>
          </p:cNvPicPr>
          <p:nvPr/>
        </p:nvPicPr>
        <p:blipFill>
          <a:blip r:embed="rId5" cstate="print">
            <a:extLst>
              <a:ext uri="{28A0092B-C50C-407E-A947-70E740481C1C}">
                <a14:useLocalDpi xmlns:a14="http://schemas.microsoft.com/office/drawing/2010/main" val="0"/>
              </a:ext>
            </a:extLst>
          </a:blip>
          <a:srcRect t="14364" b="23831"/>
          <a:stretch>
            <a:fillRect/>
          </a:stretch>
        </p:blipFill>
        <p:spPr>
          <a:xfrm>
            <a:off x="3717032" y="1491607"/>
            <a:ext cx="2996926" cy="4585125"/>
          </a:xfrm>
          <a:prstGeom prst="rect">
            <a:avLst/>
          </a:prstGeom>
        </p:spPr>
      </p:pic>
      <p:pic>
        <p:nvPicPr>
          <p:cNvPr id="11" name="Resim 10">
            <a:extLst>
              <a:ext uri="{FF2B5EF4-FFF2-40B4-BE49-F238E27FC236}">
                <a16:creationId xmlns:a16="http://schemas.microsoft.com/office/drawing/2014/main" id="{685B1C58-FADB-1986-DF92-38F712A339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2844" y="6150657"/>
            <a:ext cx="2165302" cy="2378622"/>
          </a:xfrm>
          <a:prstGeom prst="rect">
            <a:avLst/>
          </a:prstGeom>
        </p:spPr>
      </p:pic>
      <p:sp>
        <p:nvSpPr>
          <p:cNvPr id="4" name="Oval 3">
            <a:extLst>
              <a:ext uri="{FF2B5EF4-FFF2-40B4-BE49-F238E27FC236}">
                <a16:creationId xmlns:a16="http://schemas.microsoft.com/office/drawing/2014/main" id="{BAD28046-C7BC-816D-F1F2-129E996AA9C7}"/>
              </a:ext>
            </a:extLst>
          </p:cNvPr>
          <p:cNvSpPr/>
          <p:nvPr/>
        </p:nvSpPr>
        <p:spPr>
          <a:xfrm>
            <a:off x="5269456" y="6753200"/>
            <a:ext cx="279296" cy="296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60122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7B67341-433A-E73D-5F86-0DBA98D3736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933D728-B576-9834-4B6E-EF76E702A315}"/>
              </a:ext>
            </a:extLst>
          </p:cNvPr>
          <p:cNvSpPr>
            <a:spLocks noGrp="1"/>
          </p:cNvSpPr>
          <p:nvPr>
            <p:ph type="title"/>
          </p:nvPr>
        </p:nvSpPr>
        <p:spPr>
          <a:xfrm>
            <a:off x="20562" y="-99646"/>
            <a:ext cx="6858000" cy="864096"/>
          </a:xfrm>
        </p:spPr>
        <p:txBody>
          <a:bodyPr>
            <a:normAutofit/>
          </a:bodyPr>
          <a:lstStyle/>
          <a:p>
            <a:r>
              <a:rPr lang="en-US" sz="4100" dirty="0">
                <a:solidFill>
                  <a:srgbClr val="002060"/>
                </a:solidFill>
              </a:rPr>
              <a:t>SOCIAL RESPONSIBILITY</a:t>
            </a:r>
          </a:p>
        </p:txBody>
      </p:sp>
      <p:sp>
        <p:nvSpPr>
          <p:cNvPr id="3" name="İçerik Yer Tutucusu 2">
            <a:extLst>
              <a:ext uri="{FF2B5EF4-FFF2-40B4-BE49-F238E27FC236}">
                <a16:creationId xmlns:a16="http://schemas.microsoft.com/office/drawing/2014/main" id="{8FACC004-0CE5-A22C-BDD3-E2D3EE0BB8FF}"/>
              </a:ext>
            </a:extLst>
          </p:cNvPr>
          <p:cNvSpPr>
            <a:spLocks noGrp="1"/>
          </p:cNvSpPr>
          <p:nvPr>
            <p:ph idx="1"/>
          </p:nvPr>
        </p:nvSpPr>
        <p:spPr>
          <a:xfrm>
            <a:off x="-27410" y="8603205"/>
            <a:ext cx="6741368" cy="819532"/>
          </a:xfrm>
        </p:spPr>
        <p:txBody>
          <a:bodyPr>
            <a:noAutofit/>
          </a:bodyPr>
          <a:lstStyle/>
          <a:p>
            <a:pPr marL="539750" marR="539750" algn="ctr">
              <a:lnSpc>
                <a:spcPct val="150000"/>
              </a:lnSpc>
              <a:spcAft>
                <a:spcPts val="800"/>
              </a:spcAft>
            </a:pPr>
            <a:r>
              <a:rPr lang="en-US"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As Aria Resort Hotel, we donate saplings every year.</a:t>
            </a:r>
          </a:p>
          <a:p>
            <a:pPr marL="0" indent="0">
              <a:buNone/>
            </a:pPr>
            <a:endParaRPr lang="en-US" sz="1600" b="1" dirty="0"/>
          </a:p>
        </p:txBody>
      </p:sp>
      <p:sp>
        <p:nvSpPr>
          <p:cNvPr id="7" name="Metin kutusu 6">
            <a:extLst>
              <a:ext uri="{FF2B5EF4-FFF2-40B4-BE49-F238E27FC236}">
                <a16:creationId xmlns:a16="http://schemas.microsoft.com/office/drawing/2014/main" id="{161FB749-6E74-8528-F0B6-536EFDE8AD38}"/>
              </a:ext>
            </a:extLst>
          </p:cNvPr>
          <p:cNvSpPr txBox="1"/>
          <p:nvPr/>
        </p:nvSpPr>
        <p:spPr>
          <a:xfrm>
            <a:off x="146323" y="558828"/>
            <a:ext cx="6741367" cy="982961"/>
          </a:xfrm>
          <a:prstGeom prst="rect">
            <a:avLst/>
          </a:prstGeom>
          <a:noFill/>
        </p:spPr>
        <p:txBody>
          <a:bodyPr wrap="square">
            <a:spAutoFit/>
          </a:bodyPr>
          <a:lstStyle/>
          <a:p>
            <a:pPr marL="342900" marR="539750" lvl="0" indent="-342900" algn="ctr">
              <a:lnSpc>
                <a:spcPct val="150000"/>
              </a:lnSpc>
              <a:spcAft>
                <a:spcPts val="800"/>
              </a:spcAft>
              <a:buFont typeface="Symbol" panose="05050102010706020507" pitchFamily="18" charset="2"/>
              <a:buChar char=""/>
            </a:pPr>
            <a:endPar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marR="539750" lvl="0" indent="-342900" algn="ctr">
              <a:lnSpc>
                <a:spcPct val="150000"/>
              </a:lnSpc>
              <a:spcAft>
                <a:spcPts val="800"/>
              </a:spcAft>
              <a:buFont typeface="Symbol" panose="05050102010706020507" pitchFamily="18" charset="2"/>
              <a:buChar char=""/>
            </a:pPr>
            <a:endPar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Resim 4">
            <a:extLst>
              <a:ext uri="{FF2B5EF4-FFF2-40B4-BE49-F238E27FC236}">
                <a16:creationId xmlns:a16="http://schemas.microsoft.com/office/drawing/2014/main" id="{B35159F5-C428-4062-5244-BE6E27A9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23" y="678157"/>
            <a:ext cx="5504478" cy="7907718"/>
          </a:xfrm>
          <a:prstGeom prst="rect">
            <a:avLst/>
          </a:prstGeom>
        </p:spPr>
      </p:pic>
    </p:spTree>
    <p:extLst>
      <p:ext uri="{BB962C8B-B14F-4D97-AF65-F5344CB8AC3E}">
        <p14:creationId xmlns:p14="http://schemas.microsoft.com/office/powerpoint/2010/main" val="483607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41845" y="704528"/>
            <a:ext cx="6172200" cy="504057"/>
          </a:xfrm>
        </p:spPr>
        <p:txBody>
          <a:bodyPr>
            <a:normAutofit/>
          </a:bodyPr>
          <a:lstStyle/>
          <a:p>
            <a:r>
              <a:rPr lang="en-US" sz="2200" b="1" dirty="0">
                <a:solidFill>
                  <a:schemeClr val="accent1">
                    <a:lumMod val="50000"/>
                  </a:schemeClr>
                </a:solidFill>
              </a:rPr>
              <a:t>OUR QUALITY AND SUSTAINABILITY POLICY</a:t>
            </a:r>
            <a:endParaRPr lang="tr-TR" sz="2200" b="1" dirty="0">
              <a:solidFill>
                <a:schemeClr val="accent1">
                  <a:lumMod val="50000"/>
                </a:schemeClr>
              </a:solidFill>
            </a:endParaRPr>
          </a:p>
        </p:txBody>
      </p:sp>
      <p:sp>
        <p:nvSpPr>
          <p:cNvPr id="3" name="İçerik Yer Tutucusu 2"/>
          <p:cNvSpPr>
            <a:spLocks noGrp="1"/>
          </p:cNvSpPr>
          <p:nvPr>
            <p:ph idx="1"/>
          </p:nvPr>
        </p:nvSpPr>
        <p:spPr>
          <a:xfrm>
            <a:off x="332655" y="1136577"/>
            <a:ext cx="6291071" cy="8496944"/>
          </a:xfrm>
        </p:spPr>
        <p:txBody>
          <a:bodyPr>
            <a:noAutofit/>
          </a:bodyPr>
          <a:lstStyle/>
          <a:p>
            <a:pPr marL="0" indent="0" algn="just">
              <a:buNone/>
            </a:pPr>
            <a:r>
              <a:rPr lang="en-US" sz="1350" dirty="0"/>
              <a:t>By implementing the Integrated Management System, which we have established and documented in the fields of quality, food and water safety, occupational health and safety, information security, infectious disease management, and sustainable tourism, prioritizing social, environmental, and cultural values within the framework of local and international laws and standards, and providing the necessary resources to implement pioneering structures in the tourism sector;</a:t>
            </a:r>
          </a:p>
          <a:p>
            <a:pPr algn="just"/>
            <a:r>
              <a:rPr lang="en-US" sz="1350" dirty="0"/>
              <a:t>To comply with all applicable legal regulations, national and international standards, and all conformity obligations related to our activities,</a:t>
            </a:r>
          </a:p>
          <a:p>
            <a:pPr algn="just"/>
            <a:r>
              <a:rPr lang="en-US" sz="1350" dirty="0"/>
              <a:t>To ensure continuous improvement by basing stakeholder satisfaction on all our activities, evaluating our internal and external issues, the needs and expectations of our interested parties, and analyzing potential risks and the opportunities arising from those risks in advance,</a:t>
            </a:r>
          </a:p>
          <a:p>
            <a:pPr algn="just"/>
            <a:r>
              <a:rPr lang="en-US" sz="1350" dirty="0"/>
              <a:t>To determine objectives, risks, opportunities, and threats, to create means for our employees, guests, local community, and all stakeholders to communicate their needs, requests, suggestions, and complaints, and to monitor and measure system performance and the effectiveness of applications with a stakeholder-focused approach,</a:t>
            </a:r>
          </a:p>
          <a:p>
            <a:pPr algn="just"/>
            <a:r>
              <a:rPr lang="en-US" sz="1350" dirty="0"/>
              <a:t>To organize the necessary training to increase the awareness and competencies of our employees, who are selected from the local community as much as possible, to provide incentives, motivation, and proper communication, and to ensure the participation of our employees, including their suggestions, in all our activities,</a:t>
            </a:r>
          </a:p>
          <a:p>
            <a:pPr algn="just"/>
            <a:r>
              <a:rPr lang="en-US" sz="1350" dirty="0"/>
              <a:t>To provide a safe and healthy working and living environment for our employees, guests, and all stakeholders; to establish and effectively implement an organization capable of responding to emergencies in the shortest time and most effective manner, with the aim of preventing accidents and occupational diseases,</a:t>
            </a:r>
          </a:p>
          <a:p>
            <a:pPr algn="just"/>
            <a:r>
              <a:rPr lang="en-US" sz="1350" dirty="0"/>
              <a:t>To provide a safe and healthy working and living environment for our employees, guests, and all stakeholders; to establish and effectively implement an organization capable of responding to emergencies in the shortest time and most effective manner, with the aim of preventing all illnesses that may arise from food, water, and infection sources,</a:t>
            </a:r>
          </a:p>
          <a:p>
            <a:pPr algn="just"/>
            <a:r>
              <a:rPr lang="en-US" sz="1350" dirty="0"/>
              <a:t>To protect the confidentiality, integrity, and accessibility of information and to ensure the personal information security of our employees, guests, and stakeholders,</a:t>
            </a:r>
          </a:p>
          <a:p>
            <a:pPr algn="just"/>
            <a:r>
              <a:rPr lang="en-US" sz="1350" dirty="0"/>
              <a:t>To provide environments at our facilities that contribute to children's development, where they can freely express their thoughts, wishes, and emotions, and feel free and comfortable under parental supervision; to oppose all actions that may leave psychological and physical effects on all individuals, especially children, women, and persons with limited mobility, and that may restrict their rights, and to share this awareness with all our employees and stakeholders, and to combat such actions within the framework of the law,</a:t>
            </a:r>
          </a:p>
          <a:p>
            <a:pPr marL="0" indent="0" algn="just">
              <a:buNone/>
            </a:pPr>
            <a:endParaRPr lang="en-US" sz="1400" dirty="0"/>
          </a:p>
        </p:txBody>
      </p:sp>
      <p:sp>
        <p:nvSpPr>
          <p:cNvPr id="5" name="Başlık 1">
            <a:extLst>
              <a:ext uri="{FF2B5EF4-FFF2-40B4-BE49-F238E27FC236}">
                <a16:creationId xmlns:a16="http://schemas.microsoft.com/office/drawing/2014/main" id="{D9A03DD2-BA4A-50EE-C177-FCAF07F1EB33}"/>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1">
                    <a:lumMod val="50000"/>
                  </a:schemeClr>
                </a:solidFill>
              </a:rPr>
              <a:t>ARIA RESORT &amp; SPA HOTEL</a:t>
            </a:r>
          </a:p>
        </p:txBody>
      </p:sp>
    </p:spTree>
    <p:extLst>
      <p:ext uri="{BB962C8B-B14F-4D97-AF65-F5344CB8AC3E}">
        <p14:creationId xmlns:p14="http://schemas.microsoft.com/office/powerpoint/2010/main" val="3563407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8A3DB69-3005-25DD-BE41-20EED47AA7E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8DDBCE8-AAD3-408F-C0F8-2788FA42D534}"/>
              </a:ext>
            </a:extLst>
          </p:cNvPr>
          <p:cNvSpPr>
            <a:spLocks noGrp="1"/>
          </p:cNvSpPr>
          <p:nvPr>
            <p:ph type="title"/>
          </p:nvPr>
        </p:nvSpPr>
        <p:spPr>
          <a:xfrm>
            <a:off x="0" y="105080"/>
            <a:ext cx="6858000" cy="864096"/>
          </a:xfrm>
        </p:spPr>
        <p:txBody>
          <a:bodyPr>
            <a:normAutofit/>
          </a:bodyPr>
          <a:lstStyle/>
          <a:p>
            <a:r>
              <a:rPr lang="en-US" sz="4100" dirty="0">
                <a:solidFill>
                  <a:srgbClr val="002060"/>
                </a:solidFill>
              </a:rPr>
              <a:t>SOCIAL RESPONSIBILITY</a:t>
            </a:r>
          </a:p>
        </p:txBody>
      </p:sp>
      <p:sp>
        <p:nvSpPr>
          <p:cNvPr id="7" name="Metin kutusu 6">
            <a:extLst>
              <a:ext uri="{FF2B5EF4-FFF2-40B4-BE49-F238E27FC236}">
                <a16:creationId xmlns:a16="http://schemas.microsoft.com/office/drawing/2014/main" id="{AD740506-9651-36B8-A148-E7936A1B0AF1}"/>
              </a:ext>
            </a:extLst>
          </p:cNvPr>
          <p:cNvSpPr txBox="1"/>
          <p:nvPr/>
        </p:nvSpPr>
        <p:spPr>
          <a:xfrm>
            <a:off x="188640" y="105080"/>
            <a:ext cx="6741367" cy="982961"/>
          </a:xfrm>
          <a:prstGeom prst="rect">
            <a:avLst/>
          </a:prstGeom>
          <a:noFill/>
        </p:spPr>
        <p:txBody>
          <a:bodyPr wrap="square">
            <a:spAutoFit/>
          </a:bodyPr>
          <a:lstStyle/>
          <a:p>
            <a:pPr marL="342900" marR="539750" lvl="0" indent="-342900" algn="ctr">
              <a:lnSpc>
                <a:spcPct val="150000"/>
              </a:lnSpc>
              <a:spcAft>
                <a:spcPts val="800"/>
              </a:spcAft>
              <a:buFont typeface="Symbol" panose="05050102010706020507" pitchFamily="18" charset="2"/>
              <a:buChar char=""/>
            </a:pPr>
            <a:endPar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marR="539750" lvl="0" indent="-342900" algn="ctr">
              <a:lnSpc>
                <a:spcPct val="150000"/>
              </a:lnSpc>
              <a:spcAft>
                <a:spcPts val="800"/>
              </a:spcAft>
              <a:buFont typeface="Symbol" panose="05050102010706020507" pitchFamily="18" charset="2"/>
              <a:buChar char=""/>
            </a:pPr>
            <a:endPar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İçerik Yer Tutucusu 7">
            <a:extLst>
              <a:ext uri="{FF2B5EF4-FFF2-40B4-BE49-F238E27FC236}">
                <a16:creationId xmlns:a16="http://schemas.microsoft.com/office/drawing/2014/main" id="{EA7AA9F5-4017-107A-CE25-EB5F42D5D8B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7275" b="14431"/>
          <a:stretch>
            <a:fillRect/>
          </a:stretch>
        </p:blipFill>
        <p:spPr>
          <a:xfrm>
            <a:off x="1479713" y="888534"/>
            <a:ext cx="4159220" cy="6158115"/>
          </a:xfrm>
        </p:spPr>
      </p:pic>
      <p:sp>
        <p:nvSpPr>
          <p:cNvPr id="11" name="İçerik Yer Tutucusu 2">
            <a:extLst>
              <a:ext uri="{FF2B5EF4-FFF2-40B4-BE49-F238E27FC236}">
                <a16:creationId xmlns:a16="http://schemas.microsoft.com/office/drawing/2014/main" id="{C41485F6-9A36-97A1-90F7-53451E4B1F63}"/>
              </a:ext>
            </a:extLst>
          </p:cNvPr>
          <p:cNvSpPr txBox="1">
            <a:spLocks/>
          </p:cNvSpPr>
          <p:nvPr/>
        </p:nvSpPr>
        <p:spPr>
          <a:xfrm>
            <a:off x="0" y="7710484"/>
            <a:ext cx="6741368" cy="819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9750" marR="539750" algn="ctr">
              <a:lnSpc>
                <a:spcPct val="150000"/>
              </a:lnSpc>
              <a:spcAft>
                <a:spcPts val="800"/>
              </a:spcAft>
            </a:pPr>
            <a:endParaRPr lang="tr-TR" sz="2400" b="1"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marL="0" indent="0">
              <a:buFont typeface="Arial" pitchFamily="34" charset="0"/>
              <a:buNone/>
            </a:pPr>
            <a:endParaRPr lang="tr-TR" sz="1600" b="1" dirty="0"/>
          </a:p>
        </p:txBody>
      </p:sp>
      <p:pic>
        <p:nvPicPr>
          <p:cNvPr id="13" name="Resim 12">
            <a:extLst>
              <a:ext uri="{FF2B5EF4-FFF2-40B4-BE49-F238E27FC236}">
                <a16:creationId xmlns:a16="http://schemas.microsoft.com/office/drawing/2014/main" id="{F303A73F-F6A1-CA9B-2FAD-CD1C33FD6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640" y="7180738"/>
            <a:ext cx="3240360" cy="2619374"/>
          </a:xfrm>
          <a:prstGeom prst="rect">
            <a:avLst/>
          </a:prstGeom>
        </p:spPr>
      </p:pic>
      <p:pic>
        <p:nvPicPr>
          <p:cNvPr id="15" name="Resim 14">
            <a:extLst>
              <a:ext uri="{FF2B5EF4-FFF2-40B4-BE49-F238E27FC236}">
                <a16:creationId xmlns:a16="http://schemas.microsoft.com/office/drawing/2014/main" id="{61D9F526-0DEE-97DB-ECCC-8A4BCAA8C6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7012" y="7180738"/>
            <a:ext cx="3240360" cy="2618254"/>
          </a:xfrm>
          <a:prstGeom prst="rect">
            <a:avLst/>
          </a:prstGeom>
        </p:spPr>
      </p:pic>
      <p:sp>
        <p:nvSpPr>
          <p:cNvPr id="16" name="Oval 15">
            <a:extLst>
              <a:ext uri="{FF2B5EF4-FFF2-40B4-BE49-F238E27FC236}">
                <a16:creationId xmlns:a16="http://schemas.microsoft.com/office/drawing/2014/main" id="{14ACB68D-56E7-FDC4-11B2-5CDF9B271551}"/>
              </a:ext>
            </a:extLst>
          </p:cNvPr>
          <p:cNvSpPr/>
          <p:nvPr/>
        </p:nvSpPr>
        <p:spPr>
          <a:xfrm>
            <a:off x="1628800" y="2648744"/>
            <a:ext cx="180020"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a:extLst>
              <a:ext uri="{FF2B5EF4-FFF2-40B4-BE49-F238E27FC236}">
                <a16:creationId xmlns:a16="http://schemas.microsoft.com/office/drawing/2014/main" id="{5629B1E4-FD2C-1E26-7D0A-2CA5E0F4AFD4}"/>
              </a:ext>
            </a:extLst>
          </p:cNvPr>
          <p:cNvSpPr/>
          <p:nvPr/>
        </p:nvSpPr>
        <p:spPr>
          <a:xfrm>
            <a:off x="2238333" y="2648744"/>
            <a:ext cx="180020"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val 18">
            <a:extLst>
              <a:ext uri="{FF2B5EF4-FFF2-40B4-BE49-F238E27FC236}">
                <a16:creationId xmlns:a16="http://schemas.microsoft.com/office/drawing/2014/main" id="{4844AD6A-E6C3-2511-BBDE-F375785DC39E}"/>
              </a:ext>
            </a:extLst>
          </p:cNvPr>
          <p:cNvSpPr/>
          <p:nvPr/>
        </p:nvSpPr>
        <p:spPr>
          <a:xfrm flipH="1">
            <a:off x="2461933" y="2718528"/>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a:extLst>
              <a:ext uri="{FF2B5EF4-FFF2-40B4-BE49-F238E27FC236}">
                <a16:creationId xmlns:a16="http://schemas.microsoft.com/office/drawing/2014/main" id="{A5444575-3E86-292A-D21E-2E3063F1B8AE}"/>
              </a:ext>
            </a:extLst>
          </p:cNvPr>
          <p:cNvSpPr/>
          <p:nvPr/>
        </p:nvSpPr>
        <p:spPr>
          <a:xfrm flipH="1">
            <a:off x="2723879" y="2651824"/>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Oval 20">
            <a:extLst>
              <a:ext uri="{FF2B5EF4-FFF2-40B4-BE49-F238E27FC236}">
                <a16:creationId xmlns:a16="http://schemas.microsoft.com/office/drawing/2014/main" id="{4DCE805F-62BF-F3C9-4409-9C284002A52D}"/>
              </a:ext>
            </a:extLst>
          </p:cNvPr>
          <p:cNvSpPr/>
          <p:nvPr/>
        </p:nvSpPr>
        <p:spPr>
          <a:xfrm flipH="1">
            <a:off x="3029405" y="2477108"/>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val 21">
            <a:extLst>
              <a:ext uri="{FF2B5EF4-FFF2-40B4-BE49-F238E27FC236}">
                <a16:creationId xmlns:a16="http://schemas.microsoft.com/office/drawing/2014/main" id="{23F84D67-AC90-6EF5-2BBD-3C7CCFDB3E7C}"/>
              </a:ext>
            </a:extLst>
          </p:cNvPr>
          <p:cNvSpPr/>
          <p:nvPr/>
        </p:nvSpPr>
        <p:spPr>
          <a:xfrm flipH="1">
            <a:off x="3008460" y="2855656"/>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a:extLst>
              <a:ext uri="{FF2B5EF4-FFF2-40B4-BE49-F238E27FC236}">
                <a16:creationId xmlns:a16="http://schemas.microsoft.com/office/drawing/2014/main" id="{201C4DDB-2201-39A9-CFCB-F5F9A81D9411}"/>
              </a:ext>
            </a:extLst>
          </p:cNvPr>
          <p:cNvSpPr/>
          <p:nvPr/>
        </p:nvSpPr>
        <p:spPr>
          <a:xfrm flipH="1">
            <a:off x="3268501" y="2648744"/>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a:extLst>
              <a:ext uri="{FF2B5EF4-FFF2-40B4-BE49-F238E27FC236}">
                <a16:creationId xmlns:a16="http://schemas.microsoft.com/office/drawing/2014/main" id="{CDA3E06A-2DA0-1520-EBC1-FDC79421671B}"/>
              </a:ext>
            </a:extLst>
          </p:cNvPr>
          <p:cNvSpPr/>
          <p:nvPr/>
        </p:nvSpPr>
        <p:spPr>
          <a:xfrm flipH="1">
            <a:off x="3527983" y="2826540"/>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Oval 24">
            <a:extLst>
              <a:ext uri="{FF2B5EF4-FFF2-40B4-BE49-F238E27FC236}">
                <a16:creationId xmlns:a16="http://schemas.microsoft.com/office/drawing/2014/main" id="{5FD45354-CCE1-2EDE-184C-37B6CDA63DBB}"/>
              </a:ext>
            </a:extLst>
          </p:cNvPr>
          <p:cNvSpPr/>
          <p:nvPr/>
        </p:nvSpPr>
        <p:spPr>
          <a:xfrm flipH="1">
            <a:off x="3928193" y="2663405"/>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Oval 25">
            <a:extLst>
              <a:ext uri="{FF2B5EF4-FFF2-40B4-BE49-F238E27FC236}">
                <a16:creationId xmlns:a16="http://schemas.microsoft.com/office/drawing/2014/main" id="{C3DAE7A8-ECAB-52FE-65F3-7E0F9B96EC63}"/>
              </a:ext>
            </a:extLst>
          </p:cNvPr>
          <p:cNvSpPr/>
          <p:nvPr/>
        </p:nvSpPr>
        <p:spPr>
          <a:xfrm flipH="1">
            <a:off x="3379302" y="2540732"/>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val 26">
            <a:extLst>
              <a:ext uri="{FF2B5EF4-FFF2-40B4-BE49-F238E27FC236}">
                <a16:creationId xmlns:a16="http://schemas.microsoft.com/office/drawing/2014/main" id="{5E058F41-825B-B83E-5A4E-687944D779F6}"/>
              </a:ext>
            </a:extLst>
          </p:cNvPr>
          <p:cNvSpPr/>
          <p:nvPr/>
        </p:nvSpPr>
        <p:spPr>
          <a:xfrm flipH="1">
            <a:off x="4334169" y="2610516"/>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Oval 27">
            <a:extLst>
              <a:ext uri="{FF2B5EF4-FFF2-40B4-BE49-F238E27FC236}">
                <a16:creationId xmlns:a16="http://schemas.microsoft.com/office/drawing/2014/main" id="{6E874AFB-FC85-B861-3E59-2B357A702A49}"/>
              </a:ext>
            </a:extLst>
          </p:cNvPr>
          <p:cNvSpPr/>
          <p:nvPr/>
        </p:nvSpPr>
        <p:spPr>
          <a:xfrm flipH="1">
            <a:off x="4759118" y="2502504"/>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Oval 28">
            <a:extLst>
              <a:ext uri="{FF2B5EF4-FFF2-40B4-BE49-F238E27FC236}">
                <a16:creationId xmlns:a16="http://schemas.microsoft.com/office/drawing/2014/main" id="{2B87A38C-473D-2B86-374B-8F56208D0FC1}"/>
              </a:ext>
            </a:extLst>
          </p:cNvPr>
          <p:cNvSpPr/>
          <p:nvPr/>
        </p:nvSpPr>
        <p:spPr>
          <a:xfrm flipH="1">
            <a:off x="5067181" y="2672488"/>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a:extLst>
              <a:ext uri="{FF2B5EF4-FFF2-40B4-BE49-F238E27FC236}">
                <a16:creationId xmlns:a16="http://schemas.microsoft.com/office/drawing/2014/main" id="{765A253A-1CF0-577D-FC3B-A9BBE7FEBC36}"/>
              </a:ext>
            </a:extLst>
          </p:cNvPr>
          <p:cNvSpPr/>
          <p:nvPr/>
        </p:nvSpPr>
        <p:spPr>
          <a:xfrm flipH="1">
            <a:off x="4049700" y="8120250"/>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a:extLst>
              <a:ext uri="{FF2B5EF4-FFF2-40B4-BE49-F238E27FC236}">
                <a16:creationId xmlns:a16="http://schemas.microsoft.com/office/drawing/2014/main" id="{FCF6D66A-089B-33E7-EAD3-A06D8E761FC9}"/>
              </a:ext>
            </a:extLst>
          </p:cNvPr>
          <p:cNvSpPr/>
          <p:nvPr/>
        </p:nvSpPr>
        <p:spPr>
          <a:xfrm flipH="1">
            <a:off x="6021288" y="8120250"/>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val 2">
            <a:extLst>
              <a:ext uri="{FF2B5EF4-FFF2-40B4-BE49-F238E27FC236}">
                <a16:creationId xmlns:a16="http://schemas.microsoft.com/office/drawing/2014/main" id="{13366A09-A5FF-9E88-F6D8-7916B9B8B22F}"/>
              </a:ext>
            </a:extLst>
          </p:cNvPr>
          <p:cNvSpPr/>
          <p:nvPr/>
        </p:nvSpPr>
        <p:spPr>
          <a:xfrm flipH="1">
            <a:off x="3588735" y="2648744"/>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Oval 3">
            <a:extLst>
              <a:ext uri="{FF2B5EF4-FFF2-40B4-BE49-F238E27FC236}">
                <a16:creationId xmlns:a16="http://schemas.microsoft.com/office/drawing/2014/main" id="{EB4E8085-9C3E-7D25-9D20-F18D09A8EB8B}"/>
              </a:ext>
            </a:extLst>
          </p:cNvPr>
          <p:cNvSpPr/>
          <p:nvPr/>
        </p:nvSpPr>
        <p:spPr>
          <a:xfrm flipH="1">
            <a:off x="4092414" y="2704372"/>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val 4">
            <a:extLst>
              <a:ext uri="{FF2B5EF4-FFF2-40B4-BE49-F238E27FC236}">
                <a16:creationId xmlns:a16="http://schemas.microsoft.com/office/drawing/2014/main" id="{D103A943-51AB-B368-94AA-B653DC4254A9}"/>
              </a:ext>
            </a:extLst>
          </p:cNvPr>
          <p:cNvSpPr/>
          <p:nvPr/>
        </p:nvSpPr>
        <p:spPr>
          <a:xfrm flipH="1">
            <a:off x="2028811" y="2788940"/>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9752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3EBB3ED2-9CBC-CA44-97E2-19AD1D2E5F9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C551A0-45D1-0822-5759-2E33E15F8519}"/>
              </a:ext>
            </a:extLst>
          </p:cNvPr>
          <p:cNvSpPr>
            <a:spLocks noGrp="1"/>
          </p:cNvSpPr>
          <p:nvPr>
            <p:ph type="title"/>
          </p:nvPr>
        </p:nvSpPr>
        <p:spPr>
          <a:xfrm>
            <a:off x="-124223" y="7296"/>
            <a:ext cx="6858000" cy="864096"/>
          </a:xfrm>
        </p:spPr>
        <p:txBody>
          <a:bodyPr>
            <a:normAutofit/>
          </a:bodyPr>
          <a:lstStyle/>
          <a:p>
            <a:r>
              <a:rPr lang="en-US" sz="4100" dirty="0">
                <a:solidFill>
                  <a:srgbClr val="002060"/>
                </a:solidFill>
              </a:rPr>
              <a:t>SOCIAL RESPONSIBILITY</a:t>
            </a:r>
          </a:p>
        </p:txBody>
      </p:sp>
      <p:pic>
        <p:nvPicPr>
          <p:cNvPr id="6" name="İçerik Yer Tutucusu 5">
            <a:extLst>
              <a:ext uri="{FF2B5EF4-FFF2-40B4-BE49-F238E27FC236}">
                <a16:creationId xmlns:a16="http://schemas.microsoft.com/office/drawing/2014/main" id="{07BF416E-243C-AA95-655D-94C80A18FA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806" y="871393"/>
            <a:ext cx="5762177" cy="3793576"/>
          </a:xfrm>
        </p:spPr>
      </p:pic>
      <p:sp>
        <p:nvSpPr>
          <p:cNvPr id="7" name="Metin kutusu 6">
            <a:extLst>
              <a:ext uri="{FF2B5EF4-FFF2-40B4-BE49-F238E27FC236}">
                <a16:creationId xmlns:a16="http://schemas.microsoft.com/office/drawing/2014/main" id="{A32FD2C2-F120-B69E-7290-80BCB8F68439}"/>
              </a:ext>
            </a:extLst>
          </p:cNvPr>
          <p:cNvSpPr txBox="1"/>
          <p:nvPr/>
        </p:nvSpPr>
        <p:spPr>
          <a:xfrm>
            <a:off x="-459432" y="-982961"/>
            <a:ext cx="6741367" cy="982961"/>
          </a:xfrm>
          <a:prstGeom prst="rect">
            <a:avLst/>
          </a:prstGeom>
          <a:noFill/>
        </p:spPr>
        <p:txBody>
          <a:bodyPr wrap="square">
            <a:spAutoFit/>
          </a:bodyPr>
          <a:lstStyle/>
          <a:p>
            <a:pPr marL="342900" marR="539750" lvl="0" indent="-342900" algn="ctr">
              <a:lnSpc>
                <a:spcPct val="150000"/>
              </a:lnSpc>
              <a:spcAft>
                <a:spcPts val="800"/>
              </a:spcAft>
              <a:buFont typeface="Symbol" panose="05050102010706020507" pitchFamily="18" charset="2"/>
              <a:buChar char=""/>
            </a:pPr>
            <a:endPar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342900" marR="539750" lvl="0" indent="-342900" algn="ctr">
              <a:lnSpc>
                <a:spcPct val="150000"/>
              </a:lnSpc>
              <a:spcAft>
                <a:spcPts val="800"/>
              </a:spcAft>
              <a:buFont typeface="Symbol" panose="05050102010706020507" pitchFamily="18" charset="2"/>
              <a:buChar char=""/>
            </a:pPr>
            <a:endParaRPr lang="tr-TR" sz="1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Resim 8">
            <a:extLst>
              <a:ext uri="{FF2B5EF4-FFF2-40B4-BE49-F238E27FC236}">
                <a16:creationId xmlns:a16="http://schemas.microsoft.com/office/drawing/2014/main" id="{DD1E1C41-2C3E-0207-1494-387524828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06" y="4880992"/>
            <a:ext cx="5762177" cy="4779306"/>
          </a:xfrm>
          <a:prstGeom prst="rect">
            <a:avLst/>
          </a:prstGeom>
        </p:spPr>
      </p:pic>
    </p:spTree>
    <p:extLst>
      <p:ext uri="{BB962C8B-B14F-4D97-AF65-F5344CB8AC3E}">
        <p14:creationId xmlns:p14="http://schemas.microsoft.com/office/powerpoint/2010/main" val="3313473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152128"/>
          </a:xfrm>
        </p:spPr>
        <p:txBody>
          <a:bodyPr>
            <a:normAutofit/>
          </a:bodyPr>
          <a:lstStyle/>
          <a:p>
            <a:r>
              <a:rPr lang="en-US" dirty="0">
                <a:solidFill>
                  <a:schemeClr val="tx2">
                    <a:lumMod val="50000"/>
                  </a:schemeClr>
                </a:solidFill>
              </a:rPr>
              <a:t>SOCIAL RESPONSIBILITY</a:t>
            </a:r>
          </a:p>
        </p:txBody>
      </p:sp>
      <p:sp>
        <p:nvSpPr>
          <p:cNvPr id="3" name="İçerik Yer Tutucusu 2"/>
          <p:cNvSpPr>
            <a:spLocks noGrp="1"/>
          </p:cNvSpPr>
          <p:nvPr>
            <p:ph idx="1"/>
          </p:nvPr>
        </p:nvSpPr>
        <p:spPr>
          <a:xfrm>
            <a:off x="342900" y="1496616"/>
            <a:ext cx="6326460" cy="1152128"/>
          </a:xfrm>
        </p:spPr>
        <p:txBody>
          <a:bodyPr>
            <a:noAutofit/>
          </a:bodyPr>
          <a:lstStyle/>
          <a:p>
            <a:pPr marL="0" indent="0" algn="ctr">
              <a:buNone/>
            </a:pPr>
            <a:r>
              <a:rPr lang="en-US" sz="2400" b="1" dirty="0">
                <a:solidFill>
                  <a:schemeClr val="tx2">
                    <a:lumMod val="50000"/>
                  </a:schemeClr>
                </a:solidFill>
              </a:rPr>
              <a:t>If you would like to contribute to our nature and endangered species, you can make a donation by scanning the QR codes.</a:t>
            </a:r>
          </a:p>
        </p:txBody>
      </p:sp>
      <p:pic>
        <p:nvPicPr>
          <p:cNvPr id="5" name="Resim 4"/>
          <p:cNvPicPr>
            <a:picLocks noChangeAspect="1"/>
          </p:cNvPicPr>
          <p:nvPr/>
        </p:nvPicPr>
        <p:blipFill>
          <a:blip r:embed="rId3"/>
          <a:stretch>
            <a:fillRect/>
          </a:stretch>
        </p:blipFill>
        <p:spPr>
          <a:xfrm>
            <a:off x="3793737" y="6639014"/>
            <a:ext cx="2006829" cy="2678920"/>
          </a:xfrm>
          <a:prstGeom prst="rect">
            <a:avLst/>
          </a:prstGeom>
        </p:spPr>
      </p:pic>
      <p:sp>
        <p:nvSpPr>
          <p:cNvPr id="7" name="İçerik Yer Tutucusu 2"/>
          <p:cNvSpPr txBox="1">
            <a:spLocks/>
          </p:cNvSpPr>
          <p:nvPr/>
        </p:nvSpPr>
        <p:spPr>
          <a:xfrm>
            <a:off x="3212976" y="3224808"/>
            <a:ext cx="3168352" cy="2674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tr-TR" sz="2400" dirty="0"/>
          </a:p>
        </p:txBody>
      </p:sp>
      <p:pic>
        <p:nvPicPr>
          <p:cNvPr id="9" name="Resim 8"/>
          <p:cNvPicPr>
            <a:picLocks noChangeAspect="1"/>
          </p:cNvPicPr>
          <p:nvPr/>
        </p:nvPicPr>
        <p:blipFill>
          <a:blip r:embed="rId4"/>
          <a:stretch>
            <a:fillRect/>
          </a:stretch>
        </p:blipFill>
        <p:spPr>
          <a:xfrm>
            <a:off x="980728" y="6806899"/>
            <a:ext cx="1952625" cy="2343150"/>
          </a:xfrm>
          <a:prstGeom prst="rect">
            <a:avLst/>
          </a:prstGeom>
        </p:spPr>
      </p:pic>
      <p:pic>
        <p:nvPicPr>
          <p:cNvPr id="8" name="Resim 7"/>
          <p:cNvPicPr>
            <a:picLocks noChangeAspect="1"/>
          </p:cNvPicPr>
          <p:nvPr/>
        </p:nvPicPr>
        <p:blipFill>
          <a:blip r:embed="rId5"/>
          <a:stretch>
            <a:fillRect/>
          </a:stretch>
        </p:blipFill>
        <p:spPr>
          <a:xfrm>
            <a:off x="3573016" y="3584848"/>
            <a:ext cx="2440030" cy="1944216"/>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414" y="3224808"/>
            <a:ext cx="2006829" cy="2678920"/>
          </a:xfrm>
          <a:prstGeom prst="rect">
            <a:avLst/>
          </a:prstGeom>
        </p:spPr>
      </p:pic>
    </p:spTree>
    <p:extLst>
      <p:ext uri="{BB962C8B-B14F-4D97-AF65-F5344CB8AC3E}">
        <p14:creationId xmlns:p14="http://schemas.microsoft.com/office/powerpoint/2010/main" val="2475791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tile tx="0" ty="0" sx="9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792088"/>
          </a:xfrm>
        </p:spPr>
        <p:txBody>
          <a:bodyPr>
            <a:normAutofit/>
          </a:bodyPr>
          <a:lstStyle/>
          <a:p>
            <a:r>
              <a:rPr lang="en-US" dirty="0">
                <a:solidFill>
                  <a:schemeClr val="tx2"/>
                </a:solidFill>
              </a:rPr>
              <a:t>SUPPORT FOR WILDLIFE</a:t>
            </a:r>
          </a:p>
        </p:txBody>
      </p:sp>
      <p:sp>
        <p:nvSpPr>
          <p:cNvPr id="5" name="İçerik Yer Tutucusu 2"/>
          <p:cNvSpPr>
            <a:spLocks noGrp="1"/>
          </p:cNvSpPr>
          <p:nvPr>
            <p:ph idx="1"/>
          </p:nvPr>
        </p:nvSpPr>
        <p:spPr>
          <a:xfrm>
            <a:off x="116632" y="7041232"/>
            <a:ext cx="6741368" cy="1386707"/>
          </a:xfrm>
        </p:spPr>
        <p:txBody>
          <a:bodyPr>
            <a:noAutofit/>
          </a:bodyPr>
          <a:lstStyle/>
          <a:p>
            <a:pPr marL="539750" marR="539750" algn="ctr">
              <a:lnSpc>
                <a:spcPct val="150000"/>
              </a:lnSpc>
              <a:spcAft>
                <a:spcPts val="800"/>
              </a:spcAft>
            </a:pPr>
            <a:r>
              <a:rPr lang="en-US" sz="1800" b="1" dirty="0">
                <a:solidFill>
                  <a:schemeClr val="tx2"/>
                </a:solidFill>
                <a:effectLst/>
                <a:latin typeface="Calibri" panose="020F0502020204030204" pitchFamily="34" charset="0"/>
                <a:ea typeface="Calibri" panose="020F0502020204030204" pitchFamily="34" charset="0"/>
                <a:cs typeface="Arial" panose="020B0604020202020204" pitchFamily="34" charset="0"/>
              </a:rPr>
              <a:t>Nesting sites for Caretta caretta turtles that lay eggs on our beach are fenced off and necessary precautions are taken. Relevant warnings are provided to guests. Additionally, we have cat houses for our dogs and cats visiting our facility.</a:t>
            </a:r>
          </a:p>
          <a:p>
            <a:pPr marL="539750" marR="539750" algn="ctr">
              <a:lnSpc>
                <a:spcPct val="150000"/>
              </a:lnSpc>
              <a:spcAft>
                <a:spcPts val="800"/>
              </a:spcAft>
            </a:pPr>
            <a:r>
              <a:rPr lang="en-US" sz="1800" b="1" dirty="0">
                <a:solidFill>
                  <a:schemeClr val="tx2"/>
                </a:solidFill>
                <a:latin typeface="Calibri" panose="020F0502020204030204" pitchFamily="34" charset="0"/>
                <a:ea typeface="Calibri" panose="020F0502020204030204" pitchFamily="34" charset="0"/>
                <a:cs typeface="Arial" panose="020B0604020202020204" pitchFamily="34" charset="0"/>
              </a:rPr>
              <a:t>Caretta caretta egg-laying date: 16.06.2025</a:t>
            </a:r>
          </a:p>
          <a:p>
            <a:pPr marL="539750" marR="539750" algn="ctr">
              <a:lnSpc>
                <a:spcPct val="150000"/>
              </a:lnSpc>
              <a:spcAft>
                <a:spcPts val="800"/>
              </a:spcAft>
            </a:pPr>
            <a:endParaRPr lang="en-US" sz="1800" b="1" dirty="0">
              <a:solidFill>
                <a:schemeClr val="tx2"/>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pic>
        <p:nvPicPr>
          <p:cNvPr id="4" name="Resim 3">
            <a:extLst>
              <a:ext uri="{FF2B5EF4-FFF2-40B4-BE49-F238E27FC236}">
                <a16:creationId xmlns:a16="http://schemas.microsoft.com/office/drawing/2014/main" id="{01558A3B-1A64-EF88-43CD-19F17A0D7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287" y="3944888"/>
            <a:ext cx="2996952" cy="2952328"/>
          </a:xfrm>
          <a:prstGeom prst="rect">
            <a:avLst/>
          </a:prstGeom>
        </p:spPr>
      </p:pic>
      <p:pic>
        <p:nvPicPr>
          <p:cNvPr id="7" name="Resim 6">
            <a:extLst>
              <a:ext uri="{FF2B5EF4-FFF2-40B4-BE49-F238E27FC236}">
                <a16:creationId xmlns:a16="http://schemas.microsoft.com/office/drawing/2014/main" id="{9188EF2E-4934-5C49-18F7-6A008E6EDC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525" y="3944888"/>
            <a:ext cx="2968186" cy="2952328"/>
          </a:xfrm>
          <a:prstGeom prst="rect">
            <a:avLst/>
          </a:prstGeom>
        </p:spPr>
      </p:pic>
      <p:pic>
        <p:nvPicPr>
          <p:cNvPr id="9" name="Resim 8">
            <a:extLst>
              <a:ext uri="{FF2B5EF4-FFF2-40B4-BE49-F238E27FC236}">
                <a16:creationId xmlns:a16="http://schemas.microsoft.com/office/drawing/2014/main" id="{B7D36DE4-9605-61BC-EF9C-2C1A90A3A5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37" y="1064568"/>
            <a:ext cx="2970874" cy="2736304"/>
          </a:xfrm>
          <a:prstGeom prst="rect">
            <a:avLst/>
          </a:prstGeom>
        </p:spPr>
      </p:pic>
      <p:pic>
        <p:nvPicPr>
          <p:cNvPr id="11" name="Resim 10">
            <a:extLst>
              <a:ext uri="{FF2B5EF4-FFF2-40B4-BE49-F238E27FC236}">
                <a16:creationId xmlns:a16="http://schemas.microsoft.com/office/drawing/2014/main" id="{4AC92377-9BED-8C70-27D4-BA7B0390B0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2576" y="1064568"/>
            <a:ext cx="3024663" cy="2736304"/>
          </a:xfrm>
          <a:prstGeom prst="rect">
            <a:avLst/>
          </a:prstGeom>
        </p:spPr>
      </p:pic>
    </p:spTree>
    <p:extLst>
      <p:ext uri="{BB962C8B-B14F-4D97-AF65-F5344CB8AC3E}">
        <p14:creationId xmlns:p14="http://schemas.microsoft.com/office/powerpoint/2010/main" val="1786462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CE68AB4-8F31-A055-D335-7BCFBA528C9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8DC176D-BE85-1EF2-57B3-5DD700579AAF}"/>
              </a:ext>
            </a:extLst>
          </p:cNvPr>
          <p:cNvSpPr>
            <a:spLocks noGrp="1"/>
          </p:cNvSpPr>
          <p:nvPr>
            <p:ph type="title"/>
          </p:nvPr>
        </p:nvSpPr>
        <p:spPr>
          <a:xfrm>
            <a:off x="342900" y="272480"/>
            <a:ext cx="6172200" cy="792088"/>
          </a:xfrm>
        </p:spPr>
        <p:txBody>
          <a:bodyPr>
            <a:normAutofit/>
          </a:bodyPr>
          <a:lstStyle/>
          <a:p>
            <a:r>
              <a:rPr lang="en-US" dirty="0">
                <a:solidFill>
                  <a:schemeClr val="tx2"/>
                </a:solidFill>
              </a:rPr>
              <a:t>SUPPORT FOR WILDLIFE</a:t>
            </a:r>
          </a:p>
        </p:txBody>
      </p:sp>
      <p:sp>
        <p:nvSpPr>
          <p:cNvPr id="5" name="İçerik Yer Tutucusu 2">
            <a:extLst>
              <a:ext uri="{FF2B5EF4-FFF2-40B4-BE49-F238E27FC236}">
                <a16:creationId xmlns:a16="http://schemas.microsoft.com/office/drawing/2014/main" id="{0CD39F1D-DF83-EED4-AD77-ABCE91BA0595}"/>
              </a:ext>
            </a:extLst>
          </p:cNvPr>
          <p:cNvSpPr>
            <a:spLocks noGrp="1"/>
          </p:cNvSpPr>
          <p:nvPr>
            <p:ph idx="1"/>
          </p:nvPr>
        </p:nvSpPr>
        <p:spPr>
          <a:xfrm>
            <a:off x="116640" y="6897216"/>
            <a:ext cx="6741368" cy="1386707"/>
          </a:xfrm>
        </p:spPr>
        <p:txBody>
          <a:bodyPr>
            <a:noAutofit/>
          </a:bodyPr>
          <a:lstStyle/>
          <a:p>
            <a:pPr marL="539750" marR="539750" algn="ctr">
              <a:lnSpc>
                <a:spcPct val="150000"/>
              </a:lnSpc>
              <a:spcAft>
                <a:spcPts val="800"/>
              </a:spcAft>
            </a:pPr>
            <a:r>
              <a:rPr lang="en-US" sz="2400" b="1" dirty="0">
                <a:solidFill>
                  <a:schemeClr val="tx2"/>
                </a:solidFill>
                <a:effectLst/>
                <a:latin typeface="Calibri" panose="020F0502020204030204" pitchFamily="34" charset="0"/>
                <a:ea typeface="Calibri" panose="020F0502020204030204" pitchFamily="34" charset="0"/>
                <a:cs typeface="Arial" panose="020B0604020202020204" pitchFamily="34" charset="0"/>
              </a:rPr>
              <a:t>Our facility has many fruit trees including avocado, guava, orange, banana, lemon, etc., and the fruits are served to our guests at the buffet. Additionally, information about all plant species is available.</a:t>
            </a:r>
            <a:endParaRPr lang="en-US" sz="2400" b="1" dirty="0">
              <a:solidFill>
                <a:schemeClr val="tx2"/>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pic>
        <p:nvPicPr>
          <p:cNvPr id="6" name="Resim 5">
            <a:extLst>
              <a:ext uri="{FF2B5EF4-FFF2-40B4-BE49-F238E27FC236}">
                <a16:creationId xmlns:a16="http://schemas.microsoft.com/office/drawing/2014/main" id="{5F0209F4-0A0F-60D9-C7FA-CD51365196E8}"/>
              </a:ext>
            </a:extLst>
          </p:cNvPr>
          <p:cNvPicPr>
            <a:picLocks noChangeAspect="1"/>
          </p:cNvPicPr>
          <p:nvPr/>
        </p:nvPicPr>
        <p:blipFill>
          <a:blip r:embed="rId4" cstate="print">
            <a:extLst>
              <a:ext uri="{28A0092B-C50C-407E-A947-70E740481C1C}">
                <a14:useLocalDpi xmlns:a14="http://schemas.microsoft.com/office/drawing/2010/main" val="0"/>
              </a:ext>
            </a:extLst>
          </a:blip>
          <a:srcRect t="9519" b="24720"/>
          <a:stretch>
            <a:fillRect/>
          </a:stretch>
        </p:blipFill>
        <p:spPr>
          <a:xfrm>
            <a:off x="3786482" y="2072680"/>
            <a:ext cx="2765534" cy="3672408"/>
          </a:xfrm>
          <a:prstGeom prst="rect">
            <a:avLst/>
          </a:prstGeom>
        </p:spPr>
      </p:pic>
      <p:pic>
        <p:nvPicPr>
          <p:cNvPr id="10" name="Resim 9">
            <a:extLst>
              <a:ext uri="{FF2B5EF4-FFF2-40B4-BE49-F238E27FC236}">
                <a16:creationId xmlns:a16="http://schemas.microsoft.com/office/drawing/2014/main" id="{8CE7B778-4F02-65DD-9EA3-3BEEED97AD6D}"/>
              </a:ext>
            </a:extLst>
          </p:cNvPr>
          <p:cNvPicPr>
            <a:picLocks noChangeAspect="1"/>
          </p:cNvPicPr>
          <p:nvPr/>
        </p:nvPicPr>
        <p:blipFill>
          <a:blip r:embed="rId5">
            <a:extLst>
              <a:ext uri="{28A0092B-C50C-407E-A947-70E740481C1C}">
                <a14:useLocalDpi xmlns:a14="http://schemas.microsoft.com/office/drawing/2010/main" val="0"/>
              </a:ext>
            </a:extLst>
          </a:blip>
          <a:srcRect t="10747" b="13654"/>
          <a:stretch>
            <a:fillRect/>
          </a:stretch>
        </p:blipFill>
        <p:spPr>
          <a:xfrm>
            <a:off x="310144" y="1370602"/>
            <a:ext cx="3251121" cy="5328592"/>
          </a:xfrm>
          <a:prstGeom prst="rect">
            <a:avLst/>
          </a:prstGeom>
        </p:spPr>
      </p:pic>
    </p:spTree>
    <p:extLst>
      <p:ext uri="{BB962C8B-B14F-4D97-AF65-F5344CB8AC3E}">
        <p14:creationId xmlns:p14="http://schemas.microsoft.com/office/powerpoint/2010/main" val="321512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7DFC2BC5-B861-C879-5FC4-258D0DF5B56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859FADC-D76D-5C37-2854-D750CA8F3F1D}"/>
              </a:ext>
            </a:extLst>
          </p:cNvPr>
          <p:cNvSpPr>
            <a:spLocks noGrp="1"/>
          </p:cNvSpPr>
          <p:nvPr>
            <p:ph type="title"/>
          </p:nvPr>
        </p:nvSpPr>
        <p:spPr>
          <a:xfrm>
            <a:off x="342900" y="272480"/>
            <a:ext cx="6172200" cy="792088"/>
          </a:xfrm>
        </p:spPr>
        <p:txBody>
          <a:bodyPr>
            <a:normAutofit/>
          </a:bodyPr>
          <a:lstStyle/>
          <a:p>
            <a:r>
              <a:rPr lang="en-US" dirty="0">
                <a:solidFill>
                  <a:schemeClr val="tx2"/>
                </a:solidFill>
              </a:rPr>
              <a:t>SUPPORT FOR WILDLIFE</a:t>
            </a:r>
          </a:p>
        </p:txBody>
      </p:sp>
      <p:sp>
        <p:nvSpPr>
          <p:cNvPr id="5" name="İçerik Yer Tutucusu 2">
            <a:extLst>
              <a:ext uri="{FF2B5EF4-FFF2-40B4-BE49-F238E27FC236}">
                <a16:creationId xmlns:a16="http://schemas.microsoft.com/office/drawing/2014/main" id="{4D47244D-1267-C195-C17D-1CA031571AD0}"/>
              </a:ext>
            </a:extLst>
          </p:cNvPr>
          <p:cNvSpPr>
            <a:spLocks noGrp="1"/>
          </p:cNvSpPr>
          <p:nvPr>
            <p:ph idx="1"/>
          </p:nvPr>
        </p:nvSpPr>
        <p:spPr>
          <a:xfrm>
            <a:off x="202332" y="6177136"/>
            <a:ext cx="6741368" cy="1386707"/>
          </a:xfrm>
        </p:spPr>
        <p:txBody>
          <a:bodyPr>
            <a:noAutofit/>
          </a:bodyPr>
          <a:lstStyle/>
          <a:p>
            <a:pPr marL="539750" marR="539750" algn="ctr">
              <a:lnSpc>
                <a:spcPct val="150000"/>
              </a:lnSpc>
              <a:spcAft>
                <a:spcPts val="800"/>
              </a:spcAft>
            </a:pPr>
            <a:r>
              <a:rPr lang="en-US" sz="2400" b="1" dirty="0">
                <a:solidFill>
                  <a:schemeClr val="tx2"/>
                </a:solidFill>
                <a:effectLst/>
                <a:latin typeface="Calibri" panose="020F0502020204030204" pitchFamily="34" charset="0"/>
                <a:ea typeface="Calibri" panose="020F0502020204030204" pitchFamily="34" charset="0"/>
                <a:cs typeface="Arial" panose="020B0604020202020204" pitchFamily="34" charset="0"/>
              </a:rPr>
              <a:t>Some of the olives we serve to our guests at the buffet are harvested from the trees in our olive grove, and the olive oil we use is produced from these olives.</a:t>
            </a:r>
            <a:endParaRPr lang="en-US" sz="2400" b="1" dirty="0">
              <a:solidFill>
                <a:schemeClr val="tx2"/>
              </a:solidFill>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pic>
        <p:nvPicPr>
          <p:cNvPr id="4" name="Resim 3">
            <a:extLst>
              <a:ext uri="{FF2B5EF4-FFF2-40B4-BE49-F238E27FC236}">
                <a16:creationId xmlns:a16="http://schemas.microsoft.com/office/drawing/2014/main" id="{20F81ACC-A98C-310C-7185-0C8A93A6775C}"/>
              </a:ext>
            </a:extLst>
          </p:cNvPr>
          <p:cNvPicPr>
            <a:picLocks noChangeAspect="1"/>
          </p:cNvPicPr>
          <p:nvPr/>
        </p:nvPicPr>
        <p:blipFill>
          <a:blip r:embed="rId4">
            <a:extLst>
              <a:ext uri="{28A0092B-C50C-407E-A947-70E740481C1C}">
                <a14:useLocalDpi xmlns:a14="http://schemas.microsoft.com/office/drawing/2010/main" val="0"/>
              </a:ext>
            </a:extLst>
          </a:blip>
          <a:srcRect t="21208" b="20639"/>
          <a:stretch>
            <a:fillRect/>
          </a:stretch>
        </p:blipFill>
        <p:spPr>
          <a:xfrm>
            <a:off x="3573016" y="1784648"/>
            <a:ext cx="3161637" cy="3986098"/>
          </a:xfrm>
          <a:prstGeom prst="rect">
            <a:avLst/>
          </a:prstGeom>
        </p:spPr>
      </p:pic>
      <p:pic>
        <p:nvPicPr>
          <p:cNvPr id="8" name="Resim 7">
            <a:extLst>
              <a:ext uri="{FF2B5EF4-FFF2-40B4-BE49-F238E27FC236}">
                <a16:creationId xmlns:a16="http://schemas.microsoft.com/office/drawing/2014/main" id="{CA348DD0-6A37-7910-31E9-62DB629304CF}"/>
              </a:ext>
            </a:extLst>
          </p:cNvPr>
          <p:cNvPicPr>
            <a:picLocks noChangeAspect="1"/>
          </p:cNvPicPr>
          <p:nvPr/>
        </p:nvPicPr>
        <p:blipFill>
          <a:blip r:embed="rId5">
            <a:extLst>
              <a:ext uri="{28A0092B-C50C-407E-A947-70E740481C1C}">
                <a14:useLocalDpi xmlns:a14="http://schemas.microsoft.com/office/drawing/2010/main" val="0"/>
              </a:ext>
            </a:extLst>
          </a:blip>
          <a:srcRect t="20197" b="21651"/>
          <a:stretch>
            <a:fillRect/>
          </a:stretch>
        </p:blipFill>
        <p:spPr>
          <a:xfrm>
            <a:off x="238803" y="1784648"/>
            <a:ext cx="3161637" cy="3986098"/>
          </a:xfrm>
          <a:prstGeom prst="rect">
            <a:avLst/>
          </a:prstGeom>
        </p:spPr>
      </p:pic>
    </p:spTree>
    <p:extLst>
      <p:ext uri="{BB962C8B-B14F-4D97-AF65-F5344CB8AC3E}">
        <p14:creationId xmlns:p14="http://schemas.microsoft.com/office/powerpoint/2010/main" val="3568186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46000" r="-4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en-US" sz="4000" dirty="0">
                <a:solidFill>
                  <a:schemeClr val="tx2"/>
                </a:solidFill>
              </a:rPr>
              <a:t>EXPERIENCING LOCAL CULTURE</a:t>
            </a:r>
          </a:p>
        </p:txBody>
      </p:sp>
      <p:sp>
        <p:nvSpPr>
          <p:cNvPr id="3" name="İçerik Yer Tutucusu 2"/>
          <p:cNvSpPr>
            <a:spLocks noGrp="1"/>
          </p:cNvSpPr>
          <p:nvPr>
            <p:ph idx="1"/>
          </p:nvPr>
        </p:nvSpPr>
        <p:spPr>
          <a:xfrm>
            <a:off x="111280" y="4543234"/>
            <a:ext cx="6741368" cy="819532"/>
          </a:xfrm>
        </p:spPr>
        <p:txBody>
          <a:bodyPr>
            <a:noAutofit/>
          </a:bodyPr>
          <a:lstStyle/>
          <a:p>
            <a:pPr marL="0" indent="0" algn="ctr">
              <a:buNone/>
            </a:pPr>
            <a:r>
              <a:rPr lang="en-US" sz="2000" b="1" dirty="0">
                <a:solidFill>
                  <a:schemeClr val="tx2"/>
                </a:solidFill>
              </a:rPr>
              <a:t>All special flavors of our country and especially Alanya are offered to our guests at the buffet.</a:t>
            </a:r>
          </a:p>
          <a:p>
            <a:pPr marL="0" indent="0" algn="ctr">
              <a:buNone/>
            </a:pPr>
            <a:r>
              <a:rPr lang="en-US" sz="2000" b="1" dirty="0">
                <a:solidFill>
                  <a:schemeClr val="tx2"/>
                </a:solidFill>
              </a:rPr>
              <a:t>Additionally, Turkish Cuisine Culture is introduced to our guests at the "Turkish Night" organized one day a week at our hotel.</a:t>
            </a:r>
          </a:p>
        </p:txBody>
      </p:sp>
      <p:pic>
        <p:nvPicPr>
          <p:cNvPr id="5" name="Resim 4">
            <a:extLst>
              <a:ext uri="{FF2B5EF4-FFF2-40B4-BE49-F238E27FC236}">
                <a16:creationId xmlns:a16="http://schemas.microsoft.com/office/drawing/2014/main" id="{71334886-9CD4-5BDA-EC38-5C43E0A12A21}"/>
              </a:ext>
            </a:extLst>
          </p:cNvPr>
          <p:cNvPicPr>
            <a:picLocks noChangeAspect="1"/>
          </p:cNvPicPr>
          <p:nvPr/>
        </p:nvPicPr>
        <p:blipFill>
          <a:blip r:embed="rId3" cstate="print">
            <a:extLst>
              <a:ext uri="{28A0092B-C50C-407E-A947-70E740481C1C}">
                <a14:useLocalDpi xmlns:a14="http://schemas.microsoft.com/office/drawing/2010/main" val="0"/>
              </a:ext>
            </a:extLst>
          </a:blip>
          <a:srcRect b="39763"/>
          <a:stretch>
            <a:fillRect/>
          </a:stretch>
        </p:blipFill>
        <p:spPr>
          <a:xfrm>
            <a:off x="2310200" y="6445320"/>
            <a:ext cx="2237600" cy="2784309"/>
          </a:xfrm>
          <a:prstGeom prst="rect">
            <a:avLst/>
          </a:prstGeom>
        </p:spPr>
      </p:pic>
      <p:pic>
        <p:nvPicPr>
          <p:cNvPr id="7" name="Resim 6">
            <a:extLst>
              <a:ext uri="{FF2B5EF4-FFF2-40B4-BE49-F238E27FC236}">
                <a16:creationId xmlns:a16="http://schemas.microsoft.com/office/drawing/2014/main" id="{797EC174-BBCA-27B3-A91C-5E1D6D04B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28" y="1325229"/>
            <a:ext cx="3024336" cy="2947579"/>
          </a:xfrm>
          <a:prstGeom prst="rect">
            <a:avLst/>
          </a:prstGeom>
        </p:spPr>
      </p:pic>
      <p:pic>
        <p:nvPicPr>
          <p:cNvPr id="9" name="Resim 8">
            <a:extLst>
              <a:ext uri="{FF2B5EF4-FFF2-40B4-BE49-F238E27FC236}">
                <a16:creationId xmlns:a16="http://schemas.microsoft.com/office/drawing/2014/main" id="{82A7C42F-97E3-ADB3-573F-307256381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80" y="6445321"/>
            <a:ext cx="1932280" cy="2784309"/>
          </a:xfrm>
          <a:prstGeom prst="rect">
            <a:avLst/>
          </a:prstGeom>
        </p:spPr>
      </p:pic>
      <p:pic>
        <p:nvPicPr>
          <p:cNvPr id="11" name="Resim 10">
            <a:extLst>
              <a:ext uri="{FF2B5EF4-FFF2-40B4-BE49-F238E27FC236}">
                <a16:creationId xmlns:a16="http://schemas.microsoft.com/office/drawing/2014/main" id="{6DB666B1-D545-8F5E-6E7C-6F1E1BDD80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4440" y="6445320"/>
            <a:ext cx="1932280" cy="2784309"/>
          </a:xfrm>
          <a:prstGeom prst="rect">
            <a:avLst/>
          </a:prstGeom>
        </p:spPr>
      </p:pic>
      <p:pic>
        <p:nvPicPr>
          <p:cNvPr id="13" name="Resim 12">
            <a:extLst>
              <a:ext uri="{FF2B5EF4-FFF2-40B4-BE49-F238E27FC236}">
                <a16:creationId xmlns:a16="http://schemas.microsoft.com/office/drawing/2014/main" id="{D7E2640C-7DA3-5B63-02E8-5F91D4FAC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3984" y="1325229"/>
            <a:ext cx="3024336" cy="2947579"/>
          </a:xfrm>
          <a:prstGeom prst="rect">
            <a:avLst/>
          </a:prstGeom>
        </p:spPr>
      </p:pic>
    </p:spTree>
    <p:extLst>
      <p:ext uri="{BB962C8B-B14F-4D97-AF65-F5344CB8AC3E}">
        <p14:creationId xmlns:p14="http://schemas.microsoft.com/office/powerpoint/2010/main" val="4184105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8000" r="-8000"/>
          </a:stretch>
        </a:blipFill>
        <a:effectLst/>
      </p:bgPr>
    </p:bg>
    <p:spTree>
      <p:nvGrpSpPr>
        <p:cNvPr id="1" name="">
          <a:extLst>
            <a:ext uri="{FF2B5EF4-FFF2-40B4-BE49-F238E27FC236}">
              <a16:creationId xmlns:a16="http://schemas.microsoft.com/office/drawing/2014/main" id="{0CC97C53-532E-713D-E11C-F2C458C1FA3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181CCC1-8BB1-88B6-829C-CB47AF6280CC}"/>
              </a:ext>
            </a:extLst>
          </p:cNvPr>
          <p:cNvSpPr>
            <a:spLocks noGrp="1"/>
          </p:cNvSpPr>
          <p:nvPr>
            <p:ph type="title"/>
          </p:nvPr>
        </p:nvSpPr>
        <p:spPr>
          <a:xfrm>
            <a:off x="0" y="272480"/>
            <a:ext cx="6858000" cy="864096"/>
          </a:xfrm>
        </p:spPr>
        <p:txBody>
          <a:bodyPr>
            <a:normAutofit/>
          </a:bodyPr>
          <a:lstStyle/>
          <a:p>
            <a:r>
              <a:rPr lang="en-US" sz="4100" dirty="0">
                <a:solidFill>
                  <a:schemeClr val="tx2"/>
                </a:solidFill>
              </a:rPr>
              <a:t>OUR TRAININGS</a:t>
            </a:r>
          </a:p>
        </p:txBody>
      </p:sp>
      <p:sp>
        <p:nvSpPr>
          <p:cNvPr id="7" name="İçerik Yer Tutucusu 6">
            <a:extLst>
              <a:ext uri="{FF2B5EF4-FFF2-40B4-BE49-F238E27FC236}">
                <a16:creationId xmlns:a16="http://schemas.microsoft.com/office/drawing/2014/main" id="{B5F97F3F-1EE3-33C1-4C4C-8C2A0FC47D4C}"/>
              </a:ext>
            </a:extLst>
          </p:cNvPr>
          <p:cNvSpPr>
            <a:spLocks noGrp="1"/>
          </p:cNvSpPr>
          <p:nvPr>
            <p:ph idx="1"/>
          </p:nvPr>
        </p:nvSpPr>
        <p:spPr>
          <a:xfrm>
            <a:off x="342900" y="1568624"/>
            <a:ext cx="6172200" cy="7488832"/>
          </a:xfrm>
        </p:spPr>
        <p:txBody>
          <a:bodyPr>
            <a:normAutofit fontScale="55000" lnSpcReduction="20000"/>
          </a:bodyPr>
          <a:lstStyle/>
          <a:p>
            <a:pPr marL="0" indent="0" algn="ctr">
              <a:buNone/>
            </a:pPr>
            <a:r>
              <a:rPr lang="en-US" sz="3800" b="1" dirty="0">
                <a:solidFill>
                  <a:schemeClr val="accent1">
                    <a:lumMod val="50000"/>
                  </a:schemeClr>
                </a:solidFill>
              </a:rPr>
              <a:t>Some of the trainings we conduct with our staff:</a:t>
            </a:r>
          </a:p>
          <a:p>
            <a:pPr algn="ctr"/>
            <a:endParaRPr lang="en-US" b="1" dirty="0">
              <a:solidFill>
                <a:schemeClr val="accent1">
                  <a:lumMod val="50000"/>
                </a:schemeClr>
              </a:solidFill>
            </a:endParaRPr>
          </a:p>
          <a:p>
            <a:pPr algn="ctr"/>
            <a:endParaRPr lang="en-US" b="1" dirty="0">
              <a:solidFill>
                <a:schemeClr val="accent1">
                  <a:lumMod val="50000"/>
                </a:schemeClr>
              </a:solidFill>
            </a:endParaRPr>
          </a:p>
          <a:p>
            <a:pPr>
              <a:spcBef>
                <a:spcPts val="1200"/>
              </a:spcBef>
            </a:pPr>
            <a:r>
              <a:rPr lang="en-US" sz="2900" b="1" dirty="0">
                <a:solidFill>
                  <a:schemeClr val="accent1">
                    <a:lumMod val="50000"/>
                  </a:schemeClr>
                </a:solidFill>
              </a:rPr>
              <a:t>SUSTAINABILITY / ENVIRONMENTAL TRAINING</a:t>
            </a:r>
          </a:p>
          <a:p>
            <a:pPr>
              <a:spcBef>
                <a:spcPts val="1200"/>
              </a:spcBef>
            </a:pPr>
            <a:r>
              <a:rPr lang="en-US" sz="2900" b="1" dirty="0">
                <a:solidFill>
                  <a:schemeClr val="accent1">
                    <a:lumMod val="50000"/>
                  </a:schemeClr>
                </a:solidFill>
              </a:rPr>
              <a:t>HYGIENE TRAINING</a:t>
            </a:r>
          </a:p>
          <a:p>
            <a:pPr>
              <a:spcBef>
                <a:spcPts val="1200"/>
              </a:spcBef>
            </a:pPr>
            <a:r>
              <a:rPr lang="en-US" sz="2900" b="1" dirty="0">
                <a:solidFill>
                  <a:schemeClr val="accent1">
                    <a:lumMod val="50000"/>
                  </a:schemeClr>
                </a:solidFill>
              </a:rPr>
              <a:t>OCCUPATIONAL SAFETY &amp; HEALTH TRAINING</a:t>
            </a:r>
          </a:p>
          <a:p>
            <a:pPr>
              <a:spcBef>
                <a:spcPts val="1200"/>
              </a:spcBef>
            </a:pPr>
            <a:r>
              <a:rPr lang="en-US" sz="2900" b="1" dirty="0">
                <a:solidFill>
                  <a:schemeClr val="accent1">
                    <a:lumMod val="50000"/>
                  </a:schemeClr>
                </a:solidFill>
              </a:rPr>
              <a:t>FIRE TRAINING &amp; FIRE DRILL</a:t>
            </a:r>
          </a:p>
          <a:p>
            <a:pPr>
              <a:spcBef>
                <a:spcPts val="1200"/>
              </a:spcBef>
            </a:pPr>
            <a:r>
              <a:rPr lang="en-US" sz="2900" b="1" dirty="0">
                <a:solidFill>
                  <a:schemeClr val="accent1">
                    <a:lumMod val="50000"/>
                  </a:schemeClr>
                </a:solidFill>
              </a:rPr>
              <a:t>CHEMICAL USAGE TRAINING</a:t>
            </a:r>
          </a:p>
          <a:p>
            <a:pPr>
              <a:spcBef>
                <a:spcPts val="1200"/>
              </a:spcBef>
            </a:pPr>
            <a:r>
              <a:rPr lang="en-US" sz="2900" b="1" dirty="0">
                <a:solidFill>
                  <a:schemeClr val="accent1">
                    <a:lumMod val="50000"/>
                  </a:schemeClr>
                </a:solidFill>
              </a:rPr>
              <a:t>WORKING AT HEIGHTS TRAINING</a:t>
            </a:r>
          </a:p>
          <a:p>
            <a:pPr>
              <a:spcBef>
                <a:spcPts val="1200"/>
              </a:spcBef>
            </a:pPr>
            <a:r>
              <a:rPr lang="en-US" sz="2900" b="1" dirty="0">
                <a:solidFill>
                  <a:schemeClr val="accent1">
                    <a:lumMod val="50000"/>
                  </a:schemeClr>
                </a:solidFill>
              </a:rPr>
              <a:t>FIRST AID TRAINING</a:t>
            </a:r>
          </a:p>
          <a:p>
            <a:pPr>
              <a:spcBef>
                <a:spcPts val="1200"/>
              </a:spcBef>
            </a:pPr>
            <a:r>
              <a:rPr lang="en-US" sz="2900" b="1" dirty="0">
                <a:solidFill>
                  <a:schemeClr val="accent1">
                    <a:lumMod val="50000"/>
                  </a:schemeClr>
                </a:solidFill>
              </a:rPr>
              <a:t>FOOD SAFETY TRAININGS</a:t>
            </a:r>
          </a:p>
          <a:p>
            <a:pPr>
              <a:spcBef>
                <a:spcPts val="1200"/>
              </a:spcBef>
            </a:pPr>
            <a:r>
              <a:rPr lang="en-US" sz="2900" b="1" dirty="0">
                <a:solidFill>
                  <a:schemeClr val="accent1">
                    <a:lumMod val="50000"/>
                  </a:schemeClr>
                </a:solidFill>
              </a:rPr>
              <a:t>COMMUNICATION WITH DISADVANTAGED GROUPS TRAINING</a:t>
            </a:r>
          </a:p>
          <a:p>
            <a:pPr>
              <a:spcBef>
                <a:spcPts val="1200"/>
              </a:spcBef>
            </a:pPr>
            <a:r>
              <a:rPr lang="en-US" sz="2900" b="1" dirty="0">
                <a:solidFill>
                  <a:schemeClr val="accent1">
                    <a:lumMod val="50000"/>
                  </a:schemeClr>
                </a:solidFill>
              </a:rPr>
              <a:t>ANTI-ABUSE TRAINING</a:t>
            </a:r>
          </a:p>
          <a:p>
            <a:pPr>
              <a:spcBef>
                <a:spcPts val="1200"/>
              </a:spcBef>
            </a:pPr>
            <a:r>
              <a:rPr lang="en-US" sz="2900" b="1" dirty="0">
                <a:solidFill>
                  <a:schemeClr val="accent1">
                    <a:lumMod val="50000"/>
                  </a:schemeClr>
                </a:solidFill>
              </a:rPr>
              <a:t>FAMILY LIFE SKILLS, STRESS MANAGEMENT TRAINING</a:t>
            </a:r>
          </a:p>
          <a:p>
            <a:pPr>
              <a:spcBef>
                <a:spcPts val="1200"/>
              </a:spcBef>
            </a:pPr>
            <a:r>
              <a:rPr lang="en-US" sz="2900" b="1" dirty="0">
                <a:solidFill>
                  <a:schemeClr val="accent1">
                    <a:lumMod val="50000"/>
                  </a:schemeClr>
                </a:solidFill>
              </a:rPr>
              <a:t>ZERO WASTE &amp; WASTE MANAGEMENT TRAINING</a:t>
            </a:r>
          </a:p>
          <a:p>
            <a:pPr>
              <a:spcBef>
                <a:spcPts val="1200"/>
              </a:spcBef>
            </a:pPr>
            <a:r>
              <a:rPr lang="en-US" sz="2900" b="1" dirty="0">
                <a:solidFill>
                  <a:schemeClr val="accent1">
                    <a:lumMod val="50000"/>
                  </a:schemeClr>
                </a:solidFill>
              </a:rPr>
              <a:t>ENERGY SAVING TRAINING</a:t>
            </a:r>
          </a:p>
          <a:p>
            <a:pPr>
              <a:spcBef>
                <a:spcPts val="1200"/>
              </a:spcBef>
            </a:pPr>
            <a:r>
              <a:rPr lang="en-US" sz="2900" b="1" dirty="0">
                <a:solidFill>
                  <a:schemeClr val="accent1">
                    <a:lumMod val="50000"/>
                  </a:schemeClr>
                </a:solidFill>
              </a:rPr>
              <a:t>ORIENTATION TRAINING</a:t>
            </a:r>
          </a:p>
          <a:p>
            <a:pPr>
              <a:spcBef>
                <a:spcPts val="1200"/>
              </a:spcBef>
            </a:pPr>
            <a:r>
              <a:rPr lang="en-US" sz="2900" b="1" dirty="0">
                <a:solidFill>
                  <a:schemeClr val="accent1">
                    <a:lumMod val="50000"/>
                  </a:schemeClr>
                </a:solidFill>
              </a:rPr>
              <a:t>HOSPITALITY TRAINING</a:t>
            </a:r>
          </a:p>
          <a:p>
            <a:pPr>
              <a:spcBef>
                <a:spcPts val="1200"/>
              </a:spcBef>
            </a:pPr>
            <a:r>
              <a:rPr lang="en-US" sz="2900" b="1" dirty="0">
                <a:solidFill>
                  <a:schemeClr val="accent1">
                    <a:lumMod val="50000"/>
                  </a:schemeClr>
                </a:solidFill>
              </a:rPr>
              <a:t>FOREIGN LANGUAGE (ENGLISH) TRAINING</a:t>
            </a:r>
          </a:p>
          <a:p>
            <a:pPr>
              <a:spcBef>
                <a:spcPts val="1200"/>
              </a:spcBef>
            </a:pPr>
            <a:r>
              <a:rPr lang="en-US" sz="2900" b="1" dirty="0">
                <a:solidFill>
                  <a:schemeClr val="accent1">
                    <a:lumMod val="50000"/>
                  </a:schemeClr>
                </a:solidFill>
              </a:rPr>
              <a:t>ON-THE-JOB TRAININGS</a:t>
            </a:r>
          </a:p>
          <a:p>
            <a:endParaRPr lang="en-US" dirty="0"/>
          </a:p>
        </p:txBody>
      </p:sp>
    </p:spTree>
    <p:extLst>
      <p:ext uri="{BB962C8B-B14F-4D97-AF65-F5344CB8AC3E}">
        <p14:creationId xmlns:p14="http://schemas.microsoft.com/office/powerpoint/2010/main" val="2865524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8000" r="-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en-US" sz="4100" dirty="0">
                <a:solidFill>
                  <a:schemeClr val="tx2"/>
                </a:solidFill>
              </a:rPr>
              <a:t>OUR TRAININGS</a:t>
            </a:r>
          </a:p>
        </p:txBody>
      </p:sp>
      <p:sp>
        <p:nvSpPr>
          <p:cNvPr id="7" name="Metin kutusu 6">
            <a:extLst>
              <a:ext uri="{FF2B5EF4-FFF2-40B4-BE49-F238E27FC236}">
                <a16:creationId xmlns:a16="http://schemas.microsoft.com/office/drawing/2014/main" id="{04B125E1-D3DA-3722-0289-2E67D736A42E}"/>
              </a:ext>
            </a:extLst>
          </p:cNvPr>
          <p:cNvSpPr txBox="1"/>
          <p:nvPr/>
        </p:nvSpPr>
        <p:spPr>
          <a:xfrm>
            <a:off x="1057864" y="5070686"/>
            <a:ext cx="5517608" cy="369332"/>
          </a:xfrm>
          <a:prstGeom prst="rect">
            <a:avLst/>
          </a:prstGeom>
          <a:noFill/>
        </p:spPr>
        <p:txBody>
          <a:bodyPr wrap="square">
            <a:spAutoFit/>
          </a:bodyPr>
          <a:lstStyle/>
          <a:p>
            <a:pPr>
              <a:spcBef>
                <a:spcPts val="1200"/>
              </a:spcBef>
            </a:pPr>
            <a:r>
              <a:rPr lang="tr-TR" sz="1800" b="1" dirty="0">
                <a:solidFill>
                  <a:schemeClr val="accent1">
                    <a:lumMod val="50000"/>
                  </a:schemeClr>
                </a:solidFill>
              </a:rPr>
              <a:t>       </a:t>
            </a:r>
            <a:r>
              <a:rPr lang="en-US" sz="1800" b="1" dirty="0">
                <a:solidFill>
                  <a:schemeClr val="accent1">
                    <a:lumMod val="50000"/>
                  </a:schemeClr>
                </a:solidFill>
              </a:rPr>
              <a:t>FIRE TRAINING &amp; FIRE DRILL</a:t>
            </a:r>
            <a:r>
              <a:rPr lang="en-US" b="1" dirty="0">
                <a:solidFill>
                  <a:schemeClr val="accent1">
                    <a:lumMod val="50000"/>
                  </a:schemeClr>
                </a:solidFill>
              </a:rPr>
              <a:t> </a:t>
            </a:r>
            <a:r>
              <a:rPr lang="en-US" sz="1800" b="1" dirty="0">
                <a:solidFill>
                  <a:schemeClr val="accent1">
                    <a:lumMod val="50000"/>
                  </a:schemeClr>
                </a:solidFill>
              </a:rPr>
              <a:t>16.04.2025</a:t>
            </a:r>
          </a:p>
        </p:txBody>
      </p:sp>
      <p:sp>
        <p:nvSpPr>
          <p:cNvPr id="9" name="Metin kutusu 8">
            <a:extLst>
              <a:ext uri="{FF2B5EF4-FFF2-40B4-BE49-F238E27FC236}">
                <a16:creationId xmlns:a16="http://schemas.microsoft.com/office/drawing/2014/main" id="{05C95EF6-DBB6-575E-5034-424F00C678F1}"/>
              </a:ext>
            </a:extLst>
          </p:cNvPr>
          <p:cNvSpPr txBox="1"/>
          <p:nvPr/>
        </p:nvSpPr>
        <p:spPr>
          <a:xfrm>
            <a:off x="438712" y="9264188"/>
            <a:ext cx="6136760" cy="369332"/>
          </a:xfrm>
          <a:prstGeom prst="rect">
            <a:avLst/>
          </a:prstGeom>
          <a:noFill/>
        </p:spPr>
        <p:txBody>
          <a:bodyPr wrap="square">
            <a:spAutoFit/>
          </a:bodyPr>
          <a:lstStyle/>
          <a:p>
            <a:pPr algn="ctr">
              <a:spcBef>
                <a:spcPts val="1200"/>
              </a:spcBef>
            </a:pPr>
            <a:r>
              <a:rPr lang="en-US" sz="1800" b="1" dirty="0">
                <a:solidFill>
                  <a:schemeClr val="accent1">
                    <a:lumMod val="50000"/>
                  </a:schemeClr>
                </a:solidFill>
              </a:rPr>
              <a:t>ANTI-ABUSE TRAINING</a:t>
            </a:r>
            <a:r>
              <a:rPr lang="en-US" b="1" dirty="0">
                <a:solidFill>
                  <a:schemeClr val="accent1">
                    <a:lumMod val="50000"/>
                  </a:schemeClr>
                </a:solidFill>
              </a:rPr>
              <a:t> </a:t>
            </a:r>
            <a:r>
              <a:rPr lang="en-US" sz="1800" b="1" dirty="0">
                <a:solidFill>
                  <a:schemeClr val="accent1">
                    <a:lumMod val="50000"/>
                  </a:schemeClr>
                </a:solidFill>
              </a:rPr>
              <a:t>08.04.2025</a:t>
            </a:r>
          </a:p>
        </p:txBody>
      </p:sp>
      <p:pic>
        <p:nvPicPr>
          <p:cNvPr id="4" name="Resim 3">
            <a:extLst>
              <a:ext uri="{FF2B5EF4-FFF2-40B4-BE49-F238E27FC236}">
                <a16:creationId xmlns:a16="http://schemas.microsoft.com/office/drawing/2014/main" id="{F4141648-DAA7-DFF8-22BC-0ED275D70F3E}"/>
              </a:ext>
            </a:extLst>
          </p:cNvPr>
          <p:cNvPicPr>
            <a:picLocks noChangeAspect="1"/>
          </p:cNvPicPr>
          <p:nvPr/>
        </p:nvPicPr>
        <p:blipFill>
          <a:blip r:embed="rId4">
            <a:extLst>
              <a:ext uri="{28A0092B-C50C-407E-A947-70E740481C1C}">
                <a14:useLocalDpi xmlns:a14="http://schemas.microsoft.com/office/drawing/2010/main" val="0"/>
              </a:ext>
            </a:extLst>
          </a:blip>
          <a:srcRect t="23104" b="22377"/>
          <a:stretch>
            <a:fillRect/>
          </a:stretch>
        </p:blipFill>
        <p:spPr>
          <a:xfrm>
            <a:off x="1845030" y="1269265"/>
            <a:ext cx="3167939" cy="3744416"/>
          </a:xfrm>
          <a:prstGeom prst="rect">
            <a:avLst/>
          </a:prstGeom>
        </p:spPr>
      </p:pic>
      <p:pic>
        <p:nvPicPr>
          <p:cNvPr id="6" name="Resim 5">
            <a:extLst>
              <a:ext uri="{FF2B5EF4-FFF2-40B4-BE49-F238E27FC236}">
                <a16:creationId xmlns:a16="http://schemas.microsoft.com/office/drawing/2014/main" id="{14EF549C-A5ED-2480-061E-1E68D2B2E0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224" y="5662174"/>
            <a:ext cx="4481736" cy="3361302"/>
          </a:xfrm>
          <a:prstGeom prst="rect">
            <a:avLst/>
          </a:prstGeom>
        </p:spPr>
      </p:pic>
      <p:sp>
        <p:nvSpPr>
          <p:cNvPr id="8" name="Oval 7">
            <a:extLst>
              <a:ext uri="{FF2B5EF4-FFF2-40B4-BE49-F238E27FC236}">
                <a16:creationId xmlns:a16="http://schemas.microsoft.com/office/drawing/2014/main" id="{99C579F7-18FA-686F-C33E-17A6F3EB9F97}"/>
              </a:ext>
            </a:extLst>
          </p:cNvPr>
          <p:cNvSpPr/>
          <p:nvPr/>
        </p:nvSpPr>
        <p:spPr>
          <a:xfrm flipH="1">
            <a:off x="2492896" y="7689304"/>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80120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8000" r="-8000"/>
          </a:stretch>
        </a:blipFill>
        <a:effectLst/>
      </p:bgPr>
    </p:bg>
    <p:spTree>
      <p:nvGrpSpPr>
        <p:cNvPr id="1" name="">
          <a:extLst>
            <a:ext uri="{FF2B5EF4-FFF2-40B4-BE49-F238E27FC236}">
              <a16:creationId xmlns:a16="http://schemas.microsoft.com/office/drawing/2014/main" id="{3806E3AE-728A-D7A3-7499-50B32E3CEF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146A6AC-87E6-1FDC-1FA2-0A6A5B2B559D}"/>
              </a:ext>
            </a:extLst>
          </p:cNvPr>
          <p:cNvSpPr>
            <a:spLocks noGrp="1"/>
          </p:cNvSpPr>
          <p:nvPr>
            <p:ph type="title"/>
          </p:nvPr>
        </p:nvSpPr>
        <p:spPr>
          <a:xfrm>
            <a:off x="0" y="272480"/>
            <a:ext cx="6858000" cy="864096"/>
          </a:xfrm>
        </p:spPr>
        <p:txBody>
          <a:bodyPr>
            <a:normAutofit/>
          </a:bodyPr>
          <a:lstStyle/>
          <a:p>
            <a:r>
              <a:rPr lang="en-US" sz="4100" dirty="0">
                <a:solidFill>
                  <a:schemeClr val="tx2"/>
                </a:solidFill>
              </a:rPr>
              <a:t>OUR TRAININGS</a:t>
            </a:r>
          </a:p>
        </p:txBody>
      </p:sp>
      <p:sp>
        <p:nvSpPr>
          <p:cNvPr id="3" name="İçerik Yer Tutucusu 2">
            <a:extLst>
              <a:ext uri="{FF2B5EF4-FFF2-40B4-BE49-F238E27FC236}">
                <a16:creationId xmlns:a16="http://schemas.microsoft.com/office/drawing/2014/main" id="{5A58FD00-570F-78FF-F98F-DC5C373AACF3}"/>
              </a:ext>
            </a:extLst>
          </p:cNvPr>
          <p:cNvSpPr txBox="1">
            <a:spLocks/>
          </p:cNvSpPr>
          <p:nvPr/>
        </p:nvSpPr>
        <p:spPr>
          <a:xfrm>
            <a:off x="0" y="4736976"/>
            <a:ext cx="674136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accent1">
                    <a:lumMod val="50000"/>
                  </a:schemeClr>
                </a:solidFill>
              </a:rPr>
              <a:t>HAZARDOUS MATERIAL SAFETY TRAINING </a:t>
            </a:r>
            <a:r>
              <a:rPr lang="en-US" sz="1600" b="1" dirty="0">
                <a:solidFill>
                  <a:schemeClr val="tx2"/>
                </a:solidFill>
              </a:rPr>
              <a:t>02.07.2025</a:t>
            </a:r>
          </a:p>
        </p:txBody>
      </p:sp>
      <p:sp>
        <p:nvSpPr>
          <p:cNvPr id="6" name="İçerik Yer Tutucusu 2">
            <a:extLst>
              <a:ext uri="{FF2B5EF4-FFF2-40B4-BE49-F238E27FC236}">
                <a16:creationId xmlns:a16="http://schemas.microsoft.com/office/drawing/2014/main" id="{CBAC5132-CABE-D103-DD16-7FF5058EA259}"/>
              </a:ext>
            </a:extLst>
          </p:cNvPr>
          <p:cNvSpPr txBox="1">
            <a:spLocks/>
          </p:cNvSpPr>
          <p:nvPr/>
        </p:nvSpPr>
        <p:spPr>
          <a:xfrm>
            <a:off x="116632" y="9399773"/>
            <a:ext cx="6741368" cy="13363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accent1">
                    <a:lumMod val="50000"/>
                  </a:schemeClr>
                </a:solidFill>
              </a:rPr>
              <a:t>ZERO WASTE &amp; WASTE MANAGEMENT TRAINING 05.04.2025</a:t>
            </a:r>
          </a:p>
          <a:p>
            <a:pPr marL="0" indent="0" algn="ctr">
              <a:buNone/>
            </a:pPr>
            <a:r>
              <a:rPr lang="en-US" sz="1600" b="1" dirty="0">
                <a:solidFill>
                  <a:schemeClr val="accent1">
                    <a:lumMod val="50000"/>
                  </a:schemeClr>
                </a:solidFill>
                <a:highlight>
                  <a:srgbClr val="FFFF00"/>
                </a:highlight>
              </a:rPr>
              <a:t> </a:t>
            </a:r>
          </a:p>
          <a:p>
            <a:pPr marL="0" indent="0" algn="ctr">
              <a:buFont typeface="Arial" pitchFamily="34" charset="0"/>
              <a:buNone/>
            </a:pPr>
            <a:endParaRPr lang="en-US" sz="1600" b="1" dirty="0">
              <a:solidFill>
                <a:schemeClr val="tx2"/>
              </a:solidFill>
            </a:endParaRPr>
          </a:p>
        </p:txBody>
      </p:sp>
      <p:pic>
        <p:nvPicPr>
          <p:cNvPr id="5" name="Resim 4">
            <a:extLst>
              <a:ext uri="{FF2B5EF4-FFF2-40B4-BE49-F238E27FC236}">
                <a16:creationId xmlns:a16="http://schemas.microsoft.com/office/drawing/2014/main" id="{99E3C922-32B7-4F04-B94F-F3DB62EA2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2836" y="5529064"/>
            <a:ext cx="3068960" cy="3731907"/>
          </a:xfrm>
          <a:prstGeom prst="rect">
            <a:avLst/>
          </a:prstGeom>
        </p:spPr>
      </p:pic>
      <p:pic>
        <p:nvPicPr>
          <p:cNvPr id="8" name="Resim 7">
            <a:extLst>
              <a:ext uri="{FF2B5EF4-FFF2-40B4-BE49-F238E27FC236}">
                <a16:creationId xmlns:a16="http://schemas.microsoft.com/office/drawing/2014/main" id="{D581C9CE-C38A-FB6B-FE4A-70D101F26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588" y="1021801"/>
            <a:ext cx="3068960" cy="3576373"/>
          </a:xfrm>
          <a:prstGeom prst="rect">
            <a:avLst/>
          </a:prstGeom>
        </p:spPr>
      </p:pic>
      <p:sp>
        <p:nvSpPr>
          <p:cNvPr id="10" name="Oval 9">
            <a:extLst>
              <a:ext uri="{FF2B5EF4-FFF2-40B4-BE49-F238E27FC236}">
                <a16:creationId xmlns:a16="http://schemas.microsoft.com/office/drawing/2014/main" id="{420DA8D5-882B-67F7-88BC-ECD3DAF7CF99}"/>
              </a:ext>
            </a:extLst>
          </p:cNvPr>
          <p:cNvSpPr/>
          <p:nvPr/>
        </p:nvSpPr>
        <p:spPr>
          <a:xfrm flipH="1">
            <a:off x="2780928" y="3244041"/>
            <a:ext cx="324037" cy="339297"/>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85E8A986-4704-5C00-0869-8B93C17DEA40}"/>
              </a:ext>
            </a:extLst>
          </p:cNvPr>
          <p:cNvSpPr/>
          <p:nvPr/>
        </p:nvSpPr>
        <p:spPr>
          <a:xfrm flipH="1">
            <a:off x="2295438" y="2927914"/>
            <a:ext cx="180021" cy="2160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a:extLst>
              <a:ext uri="{FF2B5EF4-FFF2-40B4-BE49-F238E27FC236}">
                <a16:creationId xmlns:a16="http://schemas.microsoft.com/office/drawing/2014/main" id="{2E4AC57F-996E-10E7-D62E-88C0444986D4}"/>
              </a:ext>
            </a:extLst>
          </p:cNvPr>
          <p:cNvSpPr/>
          <p:nvPr/>
        </p:nvSpPr>
        <p:spPr>
          <a:xfrm flipH="1">
            <a:off x="4221087" y="6676588"/>
            <a:ext cx="504056" cy="580667"/>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553C48CE-6316-5021-C8F5-437EC83D1FC7}"/>
              </a:ext>
            </a:extLst>
          </p:cNvPr>
          <p:cNvSpPr/>
          <p:nvPr/>
        </p:nvSpPr>
        <p:spPr>
          <a:xfrm flipH="1">
            <a:off x="3190664" y="2720750"/>
            <a:ext cx="180020" cy="216025"/>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3888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39459" y="750429"/>
            <a:ext cx="6172200" cy="504057"/>
          </a:xfrm>
        </p:spPr>
        <p:txBody>
          <a:bodyPr>
            <a:normAutofit/>
          </a:bodyPr>
          <a:lstStyle/>
          <a:p>
            <a:r>
              <a:rPr lang="en-US" sz="2200" b="1" dirty="0">
                <a:solidFill>
                  <a:schemeClr val="accent1">
                    <a:lumMod val="50000"/>
                  </a:schemeClr>
                </a:solidFill>
              </a:rPr>
              <a:t>OUR QUALITY AND SUSTAINABILITY POLICY</a:t>
            </a:r>
            <a:endParaRPr lang="tr-TR" sz="2200" b="1" dirty="0">
              <a:solidFill>
                <a:schemeClr val="accent1">
                  <a:lumMod val="50000"/>
                </a:schemeClr>
              </a:solidFill>
            </a:endParaRPr>
          </a:p>
        </p:txBody>
      </p:sp>
      <p:sp>
        <p:nvSpPr>
          <p:cNvPr id="3" name="İçerik Yer Tutucusu 2"/>
          <p:cNvSpPr>
            <a:spLocks noGrp="1"/>
          </p:cNvSpPr>
          <p:nvPr>
            <p:ph idx="1"/>
          </p:nvPr>
        </p:nvSpPr>
        <p:spPr>
          <a:xfrm>
            <a:off x="320588" y="1254486"/>
            <a:ext cx="6291071" cy="7992887"/>
          </a:xfrm>
        </p:spPr>
        <p:txBody>
          <a:bodyPr>
            <a:noAutofit/>
          </a:bodyPr>
          <a:lstStyle/>
          <a:p>
            <a:pPr algn="just"/>
            <a:r>
              <a:rPr lang="en-US" sz="1400" dirty="0"/>
              <a:t>To make the necessary arrangements at our facilities so that our employees and guests with limited mobility can safely and fully benefit from and access all amenities and environments,</a:t>
            </a:r>
          </a:p>
          <a:p>
            <a:pPr algn="just"/>
            <a:r>
              <a:rPr lang="en-US" sz="1400" dirty="0"/>
              <a:t>To ensure women's participation in the workforce by providing a working and living environment that maintains work/family life balance, without gender discrimination, in accordance with the principle of equality, and by preventing the restriction of their rights,</a:t>
            </a:r>
          </a:p>
          <a:p>
            <a:pPr algn="just"/>
            <a:r>
              <a:rPr lang="en-US" sz="1400" dirty="0"/>
              <a:t>When planning our investments and activities, to consider the impacts on protected sensitive areas, historical heritage, and the integrity of the natural and cultural environment; to use natural resources efficiently and economically, and to prefer plants, practices, and materials suitable for the region/ecosystem in our landscaping work,</a:t>
            </a:r>
          </a:p>
          <a:p>
            <a:pPr algn="just"/>
            <a:r>
              <a:rPr lang="en-US" sz="1400" dirty="0"/>
              <a:t>To analyze our philosophy of producing as much energy as we consume; by using energy-efficient devices and methods suitable for today's conditions to reduce our carbon footprint in energy and natural resource usage that causes climate change, by investing and planning to reduce energy and natural resource consumption in our activities, and by measuring and analyzing consumption,</a:t>
            </a:r>
          </a:p>
          <a:p>
            <a:pPr algn="just"/>
            <a:r>
              <a:rPr lang="en-US" sz="1400" dirty="0"/>
              <a:t>To ensure that prohibited/endangered species of animals and plants that threaten natural life will not be kept in our activities and facilities, and that the necessary notifications will be made directly to legal authorities if detected,</a:t>
            </a:r>
          </a:p>
          <a:p>
            <a:pPr algn="just"/>
            <a:r>
              <a:rPr lang="en-US" sz="1400" dirty="0"/>
              <a:t>To contribute to the preservation, development, and promotion of local/regional foods, areas, and traditions of historical, archaeological, cultural, and spiritual importance in our country and region,</a:t>
            </a:r>
          </a:p>
          <a:p>
            <a:pPr algn="just"/>
            <a:r>
              <a:rPr lang="en-US" sz="1400" dirty="0"/>
              <a:t>To evaluate the quality and specifications of all products and materials we procure with users, analyze their suitability within our activities, and audit the persons/companies we procure from; to keep the harmful effects on the environment, natural life, ecosystem, and human and living health at the lowest possible level, and to procure from local producers or fair suppliers with less packaging and a lower carbon footprint, within the legal framework,</a:t>
            </a:r>
          </a:p>
          <a:p>
            <a:pPr algn="just"/>
            <a:r>
              <a:rPr lang="en-US" sz="1400" dirty="0"/>
              <a:t>At our facilities, within the scope of the "Zero Waste" project, we commit to providing information and awareness for the correct and proper separation of waste, preferring recyclable materials, effectively ensuring the separation of generated waste, ensuring the disposal of non-recyclable materials by authorized organizations, and reducing the amount of waste by keeping the use of disposable materials at the lowest possible level.</a:t>
            </a:r>
            <a:endParaRPr lang="en-US" sz="1600" dirty="0"/>
          </a:p>
        </p:txBody>
      </p:sp>
      <p:sp>
        <p:nvSpPr>
          <p:cNvPr id="5" name="Başlık 1">
            <a:extLst>
              <a:ext uri="{FF2B5EF4-FFF2-40B4-BE49-F238E27FC236}">
                <a16:creationId xmlns:a16="http://schemas.microsoft.com/office/drawing/2014/main" id="{3F619B45-AF2A-FED7-E5AC-B76425FD5088}"/>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000" b="1" dirty="0">
                <a:solidFill>
                  <a:schemeClr val="accent1">
                    <a:lumMod val="50000"/>
                  </a:schemeClr>
                </a:solidFill>
              </a:rPr>
              <a:t>ARIA RESORT &amp; SPA HOTEL</a:t>
            </a:r>
          </a:p>
        </p:txBody>
      </p:sp>
    </p:spTree>
    <p:extLst>
      <p:ext uri="{BB962C8B-B14F-4D97-AF65-F5344CB8AC3E}">
        <p14:creationId xmlns:p14="http://schemas.microsoft.com/office/powerpoint/2010/main" val="1553018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en-US" sz="4100" dirty="0">
                <a:solidFill>
                  <a:schemeClr val="tx2"/>
                </a:solidFill>
              </a:rPr>
              <a:t>OUR MINI CLUB ACTIVITIES</a:t>
            </a:r>
          </a:p>
        </p:txBody>
      </p:sp>
      <p:sp>
        <p:nvSpPr>
          <p:cNvPr id="13" name="İçerik Yer Tutucusu 2">
            <a:extLst>
              <a:ext uri="{FF2B5EF4-FFF2-40B4-BE49-F238E27FC236}">
                <a16:creationId xmlns:a16="http://schemas.microsoft.com/office/drawing/2014/main" id="{D22880A8-64C1-1079-9900-54F763B6B0D1}"/>
              </a:ext>
            </a:extLst>
          </p:cNvPr>
          <p:cNvSpPr txBox="1">
            <a:spLocks/>
          </p:cNvSpPr>
          <p:nvPr/>
        </p:nvSpPr>
        <p:spPr>
          <a:xfrm>
            <a:off x="136800" y="5801544"/>
            <a:ext cx="2860152" cy="3296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pitchFamily="34" charset="0"/>
              <a:buNone/>
            </a:pPr>
            <a:r>
              <a:rPr lang="en-US" sz="1700" b="1" dirty="0"/>
              <a:t>To develop environmental awareness in our young guests, the importance of the environment and oceans is explained and related activities are organized. Additionally, drawings made by our young guests are exhibited in the hotel's meeting hall.</a:t>
            </a:r>
          </a:p>
        </p:txBody>
      </p:sp>
      <p:pic>
        <p:nvPicPr>
          <p:cNvPr id="4" name="Resim 3">
            <a:extLst>
              <a:ext uri="{FF2B5EF4-FFF2-40B4-BE49-F238E27FC236}">
                <a16:creationId xmlns:a16="http://schemas.microsoft.com/office/drawing/2014/main" id="{154EDD6D-5BEC-8933-AAB2-F41B3DC3EA0A}"/>
              </a:ext>
            </a:extLst>
          </p:cNvPr>
          <p:cNvPicPr>
            <a:picLocks noChangeAspect="1"/>
          </p:cNvPicPr>
          <p:nvPr/>
        </p:nvPicPr>
        <p:blipFill>
          <a:blip r:embed="rId3" cstate="print">
            <a:extLst>
              <a:ext uri="{28A0092B-C50C-407E-A947-70E740481C1C}">
                <a14:useLocalDpi xmlns:a14="http://schemas.microsoft.com/office/drawing/2010/main" val="0"/>
              </a:ext>
            </a:extLst>
          </a:blip>
          <a:srcRect t="18465" b="12333"/>
          <a:stretch>
            <a:fillRect/>
          </a:stretch>
        </p:blipFill>
        <p:spPr>
          <a:xfrm>
            <a:off x="2996952" y="6105128"/>
            <a:ext cx="3573016" cy="3296816"/>
          </a:xfrm>
          <a:prstGeom prst="rect">
            <a:avLst/>
          </a:prstGeom>
        </p:spPr>
      </p:pic>
      <p:pic>
        <p:nvPicPr>
          <p:cNvPr id="6" name="Resim 5">
            <a:extLst>
              <a:ext uri="{FF2B5EF4-FFF2-40B4-BE49-F238E27FC236}">
                <a16:creationId xmlns:a16="http://schemas.microsoft.com/office/drawing/2014/main" id="{CCCBBC15-F0E0-DEBA-9058-D384003CF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56" y="1352600"/>
            <a:ext cx="6237312" cy="4448944"/>
          </a:xfrm>
          <a:prstGeom prst="rect">
            <a:avLst/>
          </a:prstGeom>
        </p:spPr>
      </p:pic>
      <p:sp>
        <p:nvSpPr>
          <p:cNvPr id="3" name="Oval 2">
            <a:extLst>
              <a:ext uri="{FF2B5EF4-FFF2-40B4-BE49-F238E27FC236}">
                <a16:creationId xmlns:a16="http://schemas.microsoft.com/office/drawing/2014/main" id="{B7CE7C31-7AA2-CE5B-5CFC-32D98AA90048}"/>
              </a:ext>
            </a:extLst>
          </p:cNvPr>
          <p:cNvSpPr/>
          <p:nvPr/>
        </p:nvSpPr>
        <p:spPr>
          <a:xfrm flipH="1">
            <a:off x="2060848" y="1568624"/>
            <a:ext cx="765816" cy="57606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val 4">
            <a:extLst>
              <a:ext uri="{FF2B5EF4-FFF2-40B4-BE49-F238E27FC236}">
                <a16:creationId xmlns:a16="http://schemas.microsoft.com/office/drawing/2014/main" id="{1217C30A-2F93-564B-FE96-91709CDD7182}"/>
              </a:ext>
            </a:extLst>
          </p:cNvPr>
          <p:cNvSpPr/>
          <p:nvPr/>
        </p:nvSpPr>
        <p:spPr>
          <a:xfrm flipH="1">
            <a:off x="5301208" y="1712640"/>
            <a:ext cx="765816" cy="57606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id="{86812E40-AB51-A5CB-A9E8-59DC5DD9FF6D}"/>
              </a:ext>
            </a:extLst>
          </p:cNvPr>
          <p:cNvSpPr/>
          <p:nvPr/>
        </p:nvSpPr>
        <p:spPr>
          <a:xfrm flipH="1">
            <a:off x="3789040" y="3332820"/>
            <a:ext cx="765816" cy="57606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a:extLst>
              <a:ext uri="{FF2B5EF4-FFF2-40B4-BE49-F238E27FC236}">
                <a16:creationId xmlns:a16="http://schemas.microsoft.com/office/drawing/2014/main" id="{0212DD16-7DBB-3F24-F1BC-06917BA4E85D}"/>
              </a:ext>
            </a:extLst>
          </p:cNvPr>
          <p:cNvSpPr/>
          <p:nvPr/>
        </p:nvSpPr>
        <p:spPr>
          <a:xfrm flipH="1">
            <a:off x="1916832" y="4232920"/>
            <a:ext cx="765816" cy="57606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3750078F-1049-CC8D-2E06-483DB48116F9}"/>
              </a:ext>
            </a:extLst>
          </p:cNvPr>
          <p:cNvSpPr/>
          <p:nvPr/>
        </p:nvSpPr>
        <p:spPr>
          <a:xfrm flipH="1">
            <a:off x="4366968" y="4520952"/>
            <a:ext cx="909832" cy="57606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46185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en-US" sz="4100" dirty="0">
                <a:solidFill>
                  <a:schemeClr val="tx2"/>
                </a:solidFill>
              </a:rPr>
              <a:t>OUR SOCIAL CONTRIBUTIONS</a:t>
            </a:r>
          </a:p>
        </p:txBody>
      </p:sp>
      <p:sp>
        <p:nvSpPr>
          <p:cNvPr id="8" name="İçerik Yer Tutucusu 2">
            <a:extLst>
              <a:ext uri="{FF2B5EF4-FFF2-40B4-BE49-F238E27FC236}">
                <a16:creationId xmlns:a16="http://schemas.microsoft.com/office/drawing/2014/main" id="{88F61EE3-88C4-58DA-C4D7-9AC1375AAFDE}"/>
              </a:ext>
            </a:extLst>
          </p:cNvPr>
          <p:cNvSpPr txBox="1">
            <a:spLocks/>
          </p:cNvSpPr>
          <p:nvPr/>
        </p:nvSpPr>
        <p:spPr>
          <a:xfrm>
            <a:off x="116632" y="1280592"/>
            <a:ext cx="6741368" cy="1386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dirty="0">
                <a:solidFill>
                  <a:schemeClr val="tx2"/>
                </a:solidFill>
              </a:rPr>
              <a:t>As Aria Resort Hotel, we support women entrepreneurs. Products made by women entrepreneurs are displayed in the lobby area of our hotel, and all revenue from sales is passed on to them.</a:t>
            </a:r>
          </a:p>
          <a:p>
            <a:pPr marL="0" indent="0" algn="ctr">
              <a:buFont typeface="Arial" pitchFamily="34" charset="0"/>
              <a:buNone/>
            </a:pPr>
            <a:r>
              <a:rPr lang="en-US" sz="1800" b="1" dirty="0">
                <a:solidFill>
                  <a:schemeClr val="tx2"/>
                </a:solidFill>
              </a:rPr>
              <a:t>Souvenirs decorated with Alanya-specific illuminated gourds and Alanya visuals are also displayed in the same area.</a:t>
            </a:r>
          </a:p>
          <a:p>
            <a:pPr marL="0" indent="0" algn="ctr">
              <a:buFont typeface="Arial" pitchFamily="34" charset="0"/>
              <a:buNone/>
            </a:pPr>
            <a:endParaRPr lang="en-US" sz="1800" b="1" dirty="0">
              <a:solidFill>
                <a:schemeClr val="tx2"/>
              </a:solidFill>
            </a:endParaRPr>
          </a:p>
        </p:txBody>
      </p:sp>
      <p:pic>
        <p:nvPicPr>
          <p:cNvPr id="6" name="Resim 5">
            <a:extLst>
              <a:ext uri="{FF2B5EF4-FFF2-40B4-BE49-F238E27FC236}">
                <a16:creationId xmlns:a16="http://schemas.microsoft.com/office/drawing/2014/main" id="{1AACAA9A-6E8A-C08F-9C77-549C064E841C}"/>
              </a:ext>
            </a:extLst>
          </p:cNvPr>
          <p:cNvPicPr>
            <a:picLocks noChangeAspect="1"/>
          </p:cNvPicPr>
          <p:nvPr/>
        </p:nvPicPr>
        <p:blipFill>
          <a:blip r:embed="rId3">
            <a:extLst>
              <a:ext uri="{28A0092B-C50C-407E-A947-70E740481C1C}">
                <a14:useLocalDpi xmlns:a14="http://schemas.microsoft.com/office/drawing/2010/main" val="0"/>
              </a:ext>
            </a:extLst>
          </a:blip>
          <a:srcRect t="18016" b="10020"/>
          <a:stretch>
            <a:fillRect/>
          </a:stretch>
        </p:blipFill>
        <p:spPr>
          <a:xfrm>
            <a:off x="404750" y="3727686"/>
            <a:ext cx="3312368" cy="5167967"/>
          </a:xfrm>
          <a:prstGeom prst="rect">
            <a:avLst/>
          </a:prstGeom>
        </p:spPr>
      </p:pic>
      <p:pic>
        <p:nvPicPr>
          <p:cNvPr id="9" name="Resim 8">
            <a:extLst>
              <a:ext uri="{FF2B5EF4-FFF2-40B4-BE49-F238E27FC236}">
                <a16:creationId xmlns:a16="http://schemas.microsoft.com/office/drawing/2014/main" id="{F85CB3CA-DFF6-8F59-A7F0-32C8C007A282}"/>
              </a:ext>
            </a:extLst>
          </p:cNvPr>
          <p:cNvPicPr>
            <a:picLocks noChangeAspect="1"/>
          </p:cNvPicPr>
          <p:nvPr/>
        </p:nvPicPr>
        <p:blipFill>
          <a:blip r:embed="rId4">
            <a:extLst>
              <a:ext uri="{28A0092B-C50C-407E-A947-70E740481C1C}">
                <a14:useLocalDpi xmlns:a14="http://schemas.microsoft.com/office/drawing/2010/main" val="0"/>
              </a:ext>
            </a:extLst>
          </a:blip>
          <a:srcRect l="40975" t="31257" r="3152" b="32398"/>
          <a:stretch>
            <a:fillRect/>
          </a:stretch>
        </p:blipFill>
        <p:spPr>
          <a:xfrm>
            <a:off x="4040058" y="5295253"/>
            <a:ext cx="2552919" cy="3600400"/>
          </a:xfrm>
          <a:prstGeom prst="rect">
            <a:avLst/>
          </a:prstGeom>
        </p:spPr>
      </p:pic>
      <p:sp>
        <p:nvSpPr>
          <p:cNvPr id="10" name="Başlık 1">
            <a:extLst>
              <a:ext uri="{FF2B5EF4-FFF2-40B4-BE49-F238E27FC236}">
                <a16:creationId xmlns:a16="http://schemas.microsoft.com/office/drawing/2014/main" id="{8C9DDE1F-B949-5EA5-4E62-B968CE749A37}"/>
              </a:ext>
            </a:extLst>
          </p:cNvPr>
          <p:cNvSpPr txBox="1">
            <a:spLocks/>
          </p:cNvSpPr>
          <p:nvPr/>
        </p:nvSpPr>
        <p:spPr>
          <a:xfrm>
            <a:off x="3734614" y="4117684"/>
            <a:ext cx="3168352" cy="495751"/>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a:solidFill>
                  <a:schemeClr val="tx2"/>
                </a:solidFill>
              </a:rPr>
              <a:t>Our Cultural Heritage</a:t>
            </a:r>
          </a:p>
        </p:txBody>
      </p:sp>
    </p:spTree>
    <p:extLst>
      <p:ext uri="{BB962C8B-B14F-4D97-AF65-F5344CB8AC3E}">
        <p14:creationId xmlns:p14="http://schemas.microsoft.com/office/powerpoint/2010/main" val="1213119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80"/>
            <a:ext cx="6858000" cy="864096"/>
          </a:xfrm>
        </p:spPr>
        <p:txBody>
          <a:bodyPr>
            <a:normAutofit/>
          </a:bodyPr>
          <a:lstStyle/>
          <a:p>
            <a:r>
              <a:rPr lang="en-US" sz="4100" dirty="0">
                <a:solidFill>
                  <a:schemeClr val="tx2"/>
                </a:solidFill>
              </a:rPr>
              <a:t>OUR EVENTS</a:t>
            </a:r>
          </a:p>
        </p:txBody>
      </p:sp>
      <p:sp>
        <p:nvSpPr>
          <p:cNvPr id="3" name="İçerik Yer Tutucusu 2"/>
          <p:cNvSpPr>
            <a:spLocks noGrp="1"/>
          </p:cNvSpPr>
          <p:nvPr>
            <p:ph idx="1"/>
          </p:nvPr>
        </p:nvSpPr>
        <p:spPr>
          <a:xfrm>
            <a:off x="140618" y="8625408"/>
            <a:ext cx="6741368" cy="819532"/>
          </a:xfrm>
        </p:spPr>
        <p:txBody>
          <a:bodyPr>
            <a:noAutofit/>
          </a:bodyPr>
          <a:lstStyle/>
          <a:p>
            <a:pPr marL="0" indent="0" algn="ctr">
              <a:buNone/>
            </a:pPr>
            <a:r>
              <a:rPr lang="en-US" sz="2500" b="1" dirty="0">
                <a:solidFill>
                  <a:schemeClr val="tx2"/>
                </a:solidFill>
              </a:rPr>
              <a:t>Staff birthday celebrations</a:t>
            </a:r>
          </a:p>
        </p:txBody>
      </p:sp>
      <p:pic>
        <p:nvPicPr>
          <p:cNvPr id="9" name="Resim 8">
            <a:extLst>
              <a:ext uri="{FF2B5EF4-FFF2-40B4-BE49-F238E27FC236}">
                <a16:creationId xmlns:a16="http://schemas.microsoft.com/office/drawing/2014/main" id="{5724AF7C-BB75-DC3D-19D9-970109409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07" y="1385132"/>
            <a:ext cx="3507925" cy="3145086"/>
          </a:xfrm>
          <a:prstGeom prst="rect">
            <a:avLst/>
          </a:prstGeom>
        </p:spPr>
      </p:pic>
      <p:pic>
        <p:nvPicPr>
          <p:cNvPr id="15" name="Resim 14">
            <a:extLst>
              <a:ext uri="{FF2B5EF4-FFF2-40B4-BE49-F238E27FC236}">
                <a16:creationId xmlns:a16="http://schemas.microsoft.com/office/drawing/2014/main" id="{1900A5FC-26DA-080B-7BC9-C1C7A2FD936E}"/>
              </a:ext>
            </a:extLst>
          </p:cNvPr>
          <p:cNvPicPr>
            <a:picLocks noChangeAspect="1"/>
          </p:cNvPicPr>
          <p:nvPr/>
        </p:nvPicPr>
        <p:blipFill>
          <a:blip r:embed="rId4" cstate="print">
            <a:extLst>
              <a:ext uri="{28A0092B-C50C-407E-A947-70E740481C1C}">
                <a14:useLocalDpi xmlns:a14="http://schemas.microsoft.com/office/drawing/2010/main" val="0"/>
              </a:ext>
            </a:extLst>
          </a:blip>
          <a:srcRect t="9440" r="18060" b="23718"/>
          <a:stretch>
            <a:fillRect/>
          </a:stretch>
        </p:blipFill>
        <p:spPr>
          <a:xfrm>
            <a:off x="476673" y="5357625"/>
            <a:ext cx="2592288" cy="2819528"/>
          </a:xfrm>
          <a:prstGeom prst="rect">
            <a:avLst/>
          </a:prstGeom>
        </p:spPr>
      </p:pic>
      <p:pic>
        <p:nvPicPr>
          <p:cNvPr id="16" name="Resim 15">
            <a:extLst>
              <a:ext uri="{FF2B5EF4-FFF2-40B4-BE49-F238E27FC236}">
                <a16:creationId xmlns:a16="http://schemas.microsoft.com/office/drawing/2014/main" id="{76E203EE-73FF-B392-8701-9A75D073B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6210" y="5097529"/>
            <a:ext cx="3102841" cy="3327079"/>
          </a:xfrm>
          <a:prstGeom prst="rect">
            <a:avLst/>
          </a:prstGeom>
        </p:spPr>
      </p:pic>
      <p:pic>
        <p:nvPicPr>
          <p:cNvPr id="4" name="Resim 3">
            <a:extLst>
              <a:ext uri="{FF2B5EF4-FFF2-40B4-BE49-F238E27FC236}">
                <a16:creationId xmlns:a16="http://schemas.microsoft.com/office/drawing/2014/main" id="{D29ECBB2-7F6E-6F8E-D630-20C9ABE47CA5}"/>
              </a:ext>
            </a:extLst>
          </p:cNvPr>
          <p:cNvPicPr>
            <a:picLocks noChangeAspect="1"/>
          </p:cNvPicPr>
          <p:nvPr/>
        </p:nvPicPr>
        <p:blipFill>
          <a:blip r:embed="rId6" cstate="print">
            <a:extLst>
              <a:ext uri="{28A0092B-C50C-407E-A947-70E740481C1C}">
                <a14:useLocalDpi xmlns:a14="http://schemas.microsoft.com/office/drawing/2010/main" val="0"/>
              </a:ext>
            </a:extLst>
          </a:blip>
          <a:srcRect t="21651" b="19469"/>
          <a:stretch>
            <a:fillRect/>
          </a:stretch>
        </p:blipFill>
        <p:spPr>
          <a:xfrm>
            <a:off x="4005064" y="1385132"/>
            <a:ext cx="2428674" cy="3100157"/>
          </a:xfrm>
          <a:prstGeom prst="rect">
            <a:avLst/>
          </a:prstGeom>
        </p:spPr>
      </p:pic>
    </p:spTree>
    <p:extLst>
      <p:ext uri="{BB962C8B-B14F-4D97-AF65-F5344CB8AC3E}">
        <p14:creationId xmlns:p14="http://schemas.microsoft.com/office/powerpoint/2010/main" val="1907902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7D231791-CDBB-DE54-6436-6A9B4F7ED6D2}"/>
              </a:ext>
            </a:extLst>
          </p:cNvPr>
          <p:cNvSpPr>
            <a:spLocks noGrp="1"/>
          </p:cNvSpPr>
          <p:nvPr>
            <p:ph type="title"/>
          </p:nvPr>
        </p:nvSpPr>
        <p:spPr>
          <a:xfrm>
            <a:off x="0" y="272480"/>
            <a:ext cx="6858000" cy="864096"/>
          </a:xfrm>
        </p:spPr>
        <p:txBody>
          <a:bodyPr>
            <a:normAutofit/>
          </a:bodyPr>
          <a:lstStyle/>
          <a:p>
            <a:r>
              <a:rPr lang="en-US" sz="4100" dirty="0">
                <a:solidFill>
                  <a:schemeClr val="tx2"/>
                </a:solidFill>
              </a:rPr>
              <a:t>OUR EVENTS</a:t>
            </a:r>
          </a:p>
        </p:txBody>
      </p:sp>
      <p:sp>
        <p:nvSpPr>
          <p:cNvPr id="4" name="İçerik Yer Tutucusu 2">
            <a:extLst>
              <a:ext uri="{FF2B5EF4-FFF2-40B4-BE49-F238E27FC236}">
                <a16:creationId xmlns:a16="http://schemas.microsoft.com/office/drawing/2014/main" id="{02BE7535-D932-8B92-7C84-D908B21BA65B}"/>
              </a:ext>
            </a:extLst>
          </p:cNvPr>
          <p:cNvSpPr txBox="1">
            <a:spLocks/>
          </p:cNvSpPr>
          <p:nvPr/>
        </p:nvSpPr>
        <p:spPr>
          <a:xfrm>
            <a:off x="140618" y="8625408"/>
            <a:ext cx="6741368" cy="81953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b="1" dirty="0">
                <a:solidFill>
                  <a:schemeClr val="tx2"/>
                </a:solidFill>
              </a:rPr>
              <a:t>Our beach cleaning events</a:t>
            </a:r>
          </a:p>
          <a:p>
            <a:pPr marL="0" indent="0" algn="ctr">
              <a:buFont typeface="Arial" pitchFamily="34" charset="0"/>
              <a:buNone/>
            </a:pPr>
            <a:endParaRPr lang="en-US" sz="2500" b="1" dirty="0">
              <a:solidFill>
                <a:schemeClr val="tx2"/>
              </a:solidFill>
            </a:endParaRPr>
          </a:p>
        </p:txBody>
      </p:sp>
      <p:pic>
        <p:nvPicPr>
          <p:cNvPr id="5" name="Resim 4">
            <a:extLst>
              <a:ext uri="{FF2B5EF4-FFF2-40B4-BE49-F238E27FC236}">
                <a16:creationId xmlns:a16="http://schemas.microsoft.com/office/drawing/2014/main" id="{F4C22E2B-4F7C-DD78-6C8A-E88F2797B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440" y="4736976"/>
            <a:ext cx="4509120" cy="3381840"/>
          </a:xfrm>
          <a:prstGeom prst="rect">
            <a:avLst/>
          </a:prstGeom>
        </p:spPr>
      </p:pic>
      <p:pic>
        <p:nvPicPr>
          <p:cNvPr id="7" name="Resim 6">
            <a:extLst>
              <a:ext uri="{FF2B5EF4-FFF2-40B4-BE49-F238E27FC236}">
                <a16:creationId xmlns:a16="http://schemas.microsoft.com/office/drawing/2014/main" id="{E4831764-359A-ECD9-A41C-BF1BE250FF18}"/>
              </a:ext>
            </a:extLst>
          </p:cNvPr>
          <p:cNvPicPr>
            <a:picLocks noChangeAspect="1"/>
          </p:cNvPicPr>
          <p:nvPr/>
        </p:nvPicPr>
        <p:blipFill>
          <a:blip r:embed="rId4" cstate="print">
            <a:extLst>
              <a:ext uri="{28A0092B-C50C-407E-A947-70E740481C1C}">
                <a14:useLocalDpi xmlns:a14="http://schemas.microsoft.com/office/drawing/2010/main" val="0"/>
              </a:ext>
            </a:extLst>
          </a:blip>
          <a:srcRect l="9113" b="27951"/>
          <a:stretch>
            <a:fillRect/>
          </a:stretch>
        </p:blipFill>
        <p:spPr>
          <a:xfrm>
            <a:off x="1171768" y="1173558"/>
            <a:ext cx="4509120" cy="3381840"/>
          </a:xfrm>
          <a:prstGeom prst="rect">
            <a:avLst/>
          </a:prstGeom>
        </p:spPr>
      </p:pic>
      <p:sp>
        <p:nvSpPr>
          <p:cNvPr id="8" name="Oval 7">
            <a:extLst>
              <a:ext uri="{FF2B5EF4-FFF2-40B4-BE49-F238E27FC236}">
                <a16:creationId xmlns:a16="http://schemas.microsoft.com/office/drawing/2014/main" id="{B97A51C6-DFC9-0762-249A-C3209FDA0849}"/>
              </a:ext>
            </a:extLst>
          </p:cNvPr>
          <p:cNvSpPr/>
          <p:nvPr/>
        </p:nvSpPr>
        <p:spPr>
          <a:xfrm flipH="1">
            <a:off x="2921673" y="2557968"/>
            <a:ext cx="288032" cy="2520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F57E5BE8-1A67-A8AF-AE5B-3EFF2A266A50}"/>
              </a:ext>
            </a:extLst>
          </p:cNvPr>
          <p:cNvSpPr/>
          <p:nvPr/>
        </p:nvSpPr>
        <p:spPr>
          <a:xfrm flipH="1">
            <a:off x="3936328" y="2623022"/>
            <a:ext cx="216024" cy="2520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a:extLst>
              <a:ext uri="{FF2B5EF4-FFF2-40B4-BE49-F238E27FC236}">
                <a16:creationId xmlns:a16="http://schemas.microsoft.com/office/drawing/2014/main" id="{5D64C2F3-77F7-EB79-5FAE-0F2D416616CB}"/>
              </a:ext>
            </a:extLst>
          </p:cNvPr>
          <p:cNvSpPr/>
          <p:nvPr/>
        </p:nvSpPr>
        <p:spPr>
          <a:xfrm flipH="1">
            <a:off x="1628800" y="2932860"/>
            <a:ext cx="288032" cy="2520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a:extLst>
              <a:ext uri="{FF2B5EF4-FFF2-40B4-BE49-F238E27FC236}">
                <a16:creationId xmlns:a16="http://schemas.microsoft.com/office/drawing/2014/main" id="{B1E453E3-902C-06A7-8542-2FB85F234897}"/>
              </a:ext>
            </a:extLst>
          </p:cNvPr>
          <p:cNvSpPr/>
          <p:nvPr/>
        </p:nvSpPr>
        <p:spPr>
          <a:xfrm flipH="1">
            <a:off x="4970114" y="2575957"/>
            <a:ext cx="216024" cy="2520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a:extLst>
              <a:ext uri="{FF2B5EF4-FFF2-40B4-BE49-F238E27FC236}">
                <a16:creationId xmlns:a16="http://schemas.microsoft.com/office/drawing/2014/main" id="{A609700F-0002-BFBE-9B9E-2105F69E33A1}"/>
              </a:ext>
            </a:extLst>
          </p:cNvPr>
          <p:cNvSpPr/>
          <p:nvPr/>
        </p:nvSpPr>
        <p:spPr>
          <a:xfrm flipH="1">
            <a:off x="4259340" y="2557968"/>
            <a:ext cx="216024" cy="2520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60742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a:extLst>
            <a:ext uri="{FF2B5EF4-FFF2-40B4-BE49-F238E27FC236}">
              <a16:creationId xmlns:a16="http://schemas.microsoft.com/office/drawing/2014/main" id="{1C382FD4-9581-4BFA-5FFA-DD9A264B6CC7}"/>
            </a:ext>
          </a:extLst>
        </p:cNvPr>
        <p:cNvGrpSpPr/>
        <p:nvPr/>
      </p:nvGrpSpPr>
      <p:grpSpPr>
        <a:xfrm>
          <a:off x="0" y="0"/>
          <a:ext cx="0" cy="0"/>
          <a:chOff x="0" y="0"/>
          <a:chExt cx="0" cy="0"/>
        </a:xfrm>
      </p:grpSpPr>
      <p:sp>
        <p:nvSpPr>
          <p:cNvPr id="4" name="Başlık 1">
            <a:extLst>
              <a:ext uri="{FF2B5EF4-FFF2-40B4-BE49-F238E27FC236}">
                <a16:creationId xmlns:a16="http://schemas.microsoft.com/office/drawing/2014/main" id="{AABE26E5-8B77-2803-8159-31B7142BB0B5}"/>
              </a:ext>
            </a:extLst>
          </p:cNvPr>
          <p:cNvSpPr txBox="1">
            <a:spLocks/>
          </p:cNvSpPr>
          <p:nvPr/>
        </p:nvSpPr>
        <p:spPr>
          <a:xfrm>
            <a:off x="0" y="272480"/>
            <a:ext cx="68580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a:solidFill>
                  <a:schemeClr val="tx2"/>
                </a:solidFill>
              </a:rPr>
              <a:t>OUR EVENTS</a:t>
            </a:r>
          </a:p>
        </p:txBody>
      </p:sp>
      <p:sp>
        <p:nvSpPr>
          <p:cNvPr id="6" name="İçerik Yer Tutucusu 2">
            <a:extLst>
              <a:ext uri="{FF2B5EF4-FFF2-40B4-BE49-F238E27FC236}">
                <a16:creationId xmlns:a16="http://schemas.microsoft.com/office/drawing/2014/main" id="{65128732-48CA-385E-A895-C5D039AE5615}"/>
              </a:ext>
            </a:extLst>
          </p:cNvPr>
          <p:cNvSpPr txBox="1">
            <a:spLocks/>
          </p:cNvSpPr>
          <p:nvPr/>
        </p:nvSpPr>
        <p:spPr>
          <a:xfrm>
            <a:off x="140618" y="8625408"/>
            <a:ext cx="6741368" cy="8195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b="1" dirty="0">
                <a:solidFill>
                  <a:schemeClr val="tx2"/>
                </a:solidFill>
              </a:rPr>
              <a:t>March 8 International Women's Day Event</a:t>
            </a:r>
          </a:p>
          <a:p>
            <a:pPr marL="0" indent="0" algn="ctr">
              <a:buFont typeface="Arial" pitchFamily="34" charset="0"/>
              <a:buNone/>
            </a:pPr>
            <a:r>
              <a:rPr lang="en-US" sz="2500" b="1" dirty="0">
                <a:solidFill>
                  <a:schemeClr val="tx2"/>
                </a:solidFill>
              </a:rPr>
              <a:t>08.03.2025</a:t>
            </a:r>
          </a:p>
          <a:p>
            <a:pPr marL="0" indent="0" algn="ctr">
              <a:buFont typeface="Arial" pitchFamily="34" charset="0"/>
              <a:buNone/>
            </a:pPr>
            <a:endParaRPr lang="en-US" sz="2500" b="1" dirty="0">
              <a:solidFill>
                <a:schemeClr val="tx2"/>
              </a:solidFill>
            </a:endParaRPr>
          </a:p>
        </p:txBody>
      </p:sp>
      <p:pic>
        <p:nvPicPr>
          <p:cNvPr id="3" name="Resim 2">
            <a:extLst>
              <a:ext uri="{FF2B5EF4-FFF2-40B4-BE49-F238E27FC236}">
                <a16:creationId xmlns:a16="http://schemas.microsoft.com/office/drawing/2014/main" id="{3D5F12FA-9A72-79E5-FF4E-9895C2658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0" y="1496616"/>
            <a:ext cx="3140968" cy="4187957"/>
          </a:xfrm>
          <a:prstGeom prst="rect">
            <a:avLst/>
          </a:prstGeom>
        </p:spPr>
      </p:pic>
      <p:pic>
        <p:nvPicPr>
          <p:cNvPr id="7" name="Resim 6">
            <a:extLst>
              <a:ext uri="{FF2B5EF4-FFF2-40B4-BE49-F238E27FC236}">
                <a16:creationId xmlns:a16="http://schemas.microsoft.com/office/drawing/2014/main" id="{A865D103-9A24-74E3-E907-61A6080F5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506" y="5241032"/>
            <a:ext cx="4224469" cy="3168352"/>
          </a:xfrm>
          <a:prstGeom prst="rect">
            <a:avLst/>
          </a:prstGeom>
        </p:spPr>
      </p:pic>
    </p:spTree>
    <p:extLst>
      <p:ext uri="{BB962C8B-B14F-4D97-AF65-F5344CB8AC3E}">
        <p14:creationId xmlns:p14="http://schemas.microsoft.com/office/powerpoint/2010/main" val="712836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9000" r="-9000"/>
          </a:stretch>
        </a:blipFill>
        <a:effectLst/>
      </p:bgPr>
    </p:bg>
    <p:spTree>
      <p:nvGrpSpPr>
        <p:cNvPr id="1" name="">
          <a:extLst>
            <a:ext uri="{FF2B5EF4-FFF2-40B4-BE49-F238E27FC236}">
              <a16:creationId xmlns:a16="http://schemas.microsoft.com/office/drawing/2014/main" id="{22D1B6AD-EBBB-7AD5-6325-9E209F934E60}"/>
            </a:ext>
          </a:extLst>
        </p:cNvPr>
        <p:cNvGrpSpPr/>
        <p:nvPr/>
      </p:nvGrpSpPr>
      <p:grpSpPr>
        <a:xfrm>
          <a:off x="0" y="0"/>
          <a:ext cx="0" cy="0"/>
          <a:chOff x="0" y="0"/>
          <a:chExt cx="0" cy="0"/>
        </a:xfrm>
      </p:grpSpPr>
      <p:sp>
        <p:nvSpPr>
          <p:cNvPr id="3" name="Başlık 1">
            <a:extLst>
              <a:ext uri="{FF2B5EF4-FFF2-40B4-BE49-F238E27FC236}">
                <a16:creationId xmlns:a16="http://schemas.microsoft.com/office/drawing/2014/main" id="{6A285E98-57AB-E543-A99A-0DF7821F418D}"/>
              </a:ext>
            </a:extLst>
          </p:cNvPr>
          <p:cNvSpPr>
            <a:spLocks noGrp="1"/>
          </p:cNvSpPr>
          <p:nvPr>
            <p:ph type="title"/>
          </p:nvPr>
        </p:nvSpPr>
        <p:spPr>
          <a:xfrm>
            <a:off x="0" y="272480"/>
            <a:ext cx="6858000" cy="864096"/>
          </a:xfrm>
        </p:spPr>
        <p:txBody>
          <a:bodyPr>
            <a:normAutofit/>
          </a:bodyPr>
          <a:lstStyle/>
          <a:p>
            <a:r>
              <a:rPr lang="en-US" sz="4100" dirty="0">
                <a:solidFill>
                  <a:schemeClr val="tx2"/>
                </a:solidFill>
              </a:rPr>
              <a:t>OUR EVENTS</a:t>
            </a:r>
          </a:p>
        </p:txBody>
      </p:sp>
      <p:sp>
        <p:nvSpPr>
          <p:cNvPr id="4" name="İçerik Yer Tutucusu 2">
            <a:extLst>
              <a:ext uri="{FF2B5EF4-FFF2-40B4-BE49-F238E27FC236}">
                <a16:creationId xmlns:a16="http://schemas.microsoft.com/office/drawing/2014/main" id="{6954990F-B61D-8009-F89A-536972B8D5DB}"/>
              </a:ext>
            </a:extLst>
          </p:cNvPr>
          <p:cNvSpPr txBox="1">
            <a:spLocks/>
          </p:cNvSpPr>
          <p:nvPr/>
        </p:nvSpPr>
        <p:spPr>
          <a:xfrm>
            <a:off x="140618" y="8625408"/>
            <a:ext cx="6741368" cy="81953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500" b="1" dirty="0">
                <a:solidFill>
                  <a:schemeClr val="tx2"/>
                </a:solidFill>
              </a:rPr>
              <a:t>Our season closing event</a:t>
            </a:r>
          </a:p>
          <a:p>
            <a:pPr marL="0" indent="0" algn="ctr">
              <a:buFont typeface="Arial" pitchFamily="34" charset="0"/>
              <a:buNone/>
            </a:pPr>
            <a:r>
              <a:rPr lang="en-US" sz="2500" b="1" dirty="0">
                <a:solidFill>
                  <a:schemeClr val="tx2"/>
                </a:solidFill>
              </a:rPr>
              <a:t>01.11.2025</a:t>
            </a:r>
          </a:p>
          <a:p>
            <a:pPr marL="0" indent="0" algn="ctr">
              <a:buFont typeface="Arial" pitchFamily="34" charset="0"/>
              <a:buNone/>
            </a:pPr>
            <a:endParaRPr lang="en-US" sz="2500" b="1" dirty="0">
              <a:solidFill>
                <a:schemeClr val="tx2"/>
              </a:solidFill>
            </a:endParaRPr>
          </a:p>
        </p:txBody>
      </p:sp>
      <p:pic>
        <p:nvPicPr>
          <p:cNvPr id="7" name="Resim 6">
            <a:extLst>
              <a:ext uri="{FF2B5EF4-FFF2-40B4-BE49-F238E27FC236}">
                <a16:creationId xmlns:a16="http://schemas.microsoft.com/office/drawing/2014/main" id="{9F122A8B-B174-30A6-6631-4C1CDB820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562" y="1649508"/>
            <a:ext cx="2456398" cy="3617216"/>
          </a:xfrm>
          <a:prstGeom prst="rect">
            <a:avLst/>
          </a:prstGeom>
        </p:spPr>
      </p:pic>
      <p:pic>
        <p:nvPicPr>
          <p:cNvPr id="9" name="Resim 8">
            <a:extLst>
              <a:ext uri="{FF2B5EF4-FFF2-40B4-BE49-F238E27FC236}">
                <a16:creationId xmlns:a16="http://schemas.microsoft.com/office/drawing/2014/main" id="{42FFBFC0-B55E-9F16-34B2-101C78817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122" y="1102688"/>
            <a:ext cx="3573016" cy="5940151"/>
          </a:xfrm>
          <a:prstGeom prst="rect">
            <a:avLst/>
          </a:prstGeom>
        </p:spPr>
      </p:pic>
      <p:pic>
        <p:nvPicPr>
          <p:cNvPr id="13" name="Resim 12">
            <a:extLst>
              <a:ext uri="{FF2B5EF4-FFF2-40B4-BE49-F238E27FC236}">
                <a16:creationId xmlns:a16="http://schemas.microsoft.com/office/drawing/2014/main" id="{74A99970-CCDC-C402-27C4-411222B49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8880" y="5861059"/>
            <a:ext cx="4149080" cy="2764325"/>
          </a:xfrm>
          <a:prstGeom prst="rect">
            <a:avLst/>
          </a:prstGeom>
        </p:spPr>
      </p:pic>
      <p:sp>
        <p:nvSpPr>
          <p:cNvPr id="14" name="Oval 13">
            <a:extLst>
              <a:ext uri="{FF2B5EF4-FFF2-40B4-BE49-F238E27FC236}">
                <a16:creationId xmlns:a16="http://schemas.microsoft.com/office/drawing/2014/main" id="{26BCBA5A-C050-53F4-BF6E-2B23846E9070}"/>
              </a:ext>
            </a:extLst>
          </p:cNvPr>
          <p:cNvSpPr/>
          <p:nvPr/>
        </p:nvSpPr>
        <p:spPr>
          <a:xfrm flipH="1">
            <a:off x="5269761" y="2144688"/>
            <a:ext cx="765816" cy="981260"/>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5856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94000" r="-9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5"/>
            <a:ext cx="6172200" cy="864096"/>
          </a:xfrm>
        </p:spPr>
        <p:txBody>
          <a:bodyPr>
            <a:normAutofit/>
          </a:bodyPr>
          <a:lstStyle/>
          <a:p>
            <a:r>
              <a:rPr lang="en-US" sz="4000" dirty="0">
                <a:solidFill>
                  <a:schemeClr val="accent3">
                    <a:lumMod val="50000"/>
                  </a:schemeClr>
                </a:solidFill>
              </a:rPr>
              <a:t>MAP AND ROUTES</a:t>
            </a:r>
          </a:p>
        </p:txBody>
      </p:sp>
      <p:sp>
        <p:nvSpPr>
          <p:cNvPr id="3" name="İçerik Yer Tutucusu 2"/>
          <p:cNvSpPr>
            <a:spLocks noGrp="1"/>
          </p:cNvSpPr>
          <p:nvPr>
            <p:ph idx="1"/>
          </p:nvPr>
        </p:nvSpPr>
        <p:spPr>
          <a:xfrm>
            <a:off x="512676" y="4088904"/>
            <a:ext cx="5832648" cy="5290290"/>
          </a:xfrm>
        </p:spPr>
        <p:txBody>
          <a:bodyPr>
            <a:noAutofit/>
          </a:bodyPr>
          <a:lstStyle/>
          <a:p>
            <a:pPr marL="0" indent="0">
              <a:buNone/>
            </a:pPr>
            <a:r>
              <a:rPr lang="en-US" sz="2200" b="1" dirty="0">
                <a:solidFill>
                  <a:schemeClr val="accent3">
                    <a:lumMod val="50000"/>
                  </a:schemeClr>
                </a:solidFill>
              </a:rPr>
              <a:t>From our hotel;</a:t>
            </a:r>
          </a:p>
          <a:p>
            <a:r>
              <a:rPr lang="en-US" sz="2200" b="1" dirty="0">
                <a:solidFill>
                  <a:schemeClr val="accent3">
                    <a:lumMod val="50000"/>
                  </a:schemeClr>
                </a:solidFill>
              </a:rPr>
              <a:t>Alanya Castle 			16 km</a:t>
            </a:r>
          </a:p>
          <a:p>
            <a:r>
              <a:rPr lang="en-US" sz="2200" b="1" dirty="0">
                <a:solidFill>
                  <a:schemeClr val="accent3">
                    <a:lumMod val="50000"/>
                  </a:schemeClr>
                </a:solidFill>
              </a:rPr>
              <a:t>Alanya Red Tower 			14 km</a:t>
            </a:r>
          </a:p>
          <a:p>
            <a:r>
              <a:rPr lang="en-US" sz="2200" b="1" dirty="0">
                <a:solidFill>
                  <a:schemeClr val="accent3">
                    <a:lumMod val="50000"/>
                  </a:schemeClr>
                </a:solidFill>
              </a:rPr>
              <a:t>Alanya Cable Car 			12 km</a:t>
            </a:r>
          </a:p>
          <a:p>
            <a:r>
              <a:rPr lang="en-US" sz="2200" b="1" dirty="0">
                <a:solidFill>
                  <a:schemeClr val="accent3">
                    <a:lumMod val="50000"/>
                  </a:schemeClr>
                </a:solidFill>
              </a:rPr>
              <a:t>Alanya Cleopatra Beach		13 km</a:t>
            </a:r>
          </a:p>
          <a:p>
            <a:r>
              <a:rPr lang="en-US" sz="2200" b="1" dirty="0">
                <a:solidFill>
                  <a:schemeClr val="accent3">
                    <a:lumMod val="50000"/>
                  </a:schemeClr>
                </a:solidFill>
              </a:rPr>
              <a:t>Damlatas Cave 			12 km</a:t>
            </a:r>
          </a:p>
          <a:p>
            <a:r>
              <a:rPr lang="en-US" sz="2200" b="1" dirty="0">
                <a:solidFill>
                  <a:schemeClr val="accent3">
                    <a:lumMod val="50000"/>
                  </a:schemeClr>
                </a:solidFill>
              </a:rPr>
              <a:t>Dim River 				16 km</a:t>
            </a:r>
          </a:p>
          <a:p>
            <a:r>
              <a:rPr lang="en-US" sz="2200" b="1" dirty="0">
                <a:solidFill>
                  <a:schemeClr val="accent3">
                    <a:lumMod val="50000"/>
                  </a:schemeClr>
                </a:solidFill>
              </a:rPr>
              <a:t>Syedra Ancient City 			35 km</a:t>
            </a:r>
          </a:p>
          <a:p>
            <a:r>
              <a:rPr lang="en-US" sz="2200" b="1" dirty="0">
                <a:solidFill>
                  <a:schemeClr val="accent3">
                    <a:lumMod val="50000"/>
                  </a:schemeClr>
                </a:solidFill>
              </a:rPr>
              <a:t>Sapadere Canyon 			59 km</a:t>
            </a:r>
          </a:p>
          <a:p>
            <a:r>
              <a:rPr lang="en-US" sz="2200" b="1" dirty="0">
                <a:solidFill>
                  <a:schemeClr val="accent3">
                    <a:lumMod val="50000"/>
                  </a:schemeClr>
                </a:solidFill>
              </a:rPr>
              <a:t>Manavgat Waterfall 			53 km</a:t>
            </a:r>
          </a:p>
          <a:p>
            <a:r>
              <a:rPr lang="en-US" sz="2200" b="1" dirty="0">
                <a:solidFill>
                  <a:schemeClr val="accent3">
                    <a:lumMod val="50000"/>
                  </a:schemeClr>
                </a:solidFill>
              </a:rPr>
              <a:t>Side Ancient City 			55 km</a:t>
            </a:r>
          </a:p>
          <a:p>
            <a:r>
              <a:rPr lang="en-US" sz="2200" b="1" dirty="0">
                <a:solidFill>
                  <a:schemeClr val="accent3">
                    <a:lumMod val="50000"/>
                  </a:schemeClr>
                </a:solidFill>
              </a:rPr>
              <a:t>Aspendos Ancient Theater 		84 km</a:t>
            </a:r>
          </a:p>
          <a:p>
            <a:r>
              <a:rPr lang="en-US" sz="2200" b="1" dirty="0">
                <a:solidFill>
                  <a:schemeClr val="accent3">
                    <a:lumMod val="50000"/>
                  </a:schemeClr>
                </a:solidFill>
              </a:rPr>
              <a:t>Antalya Old Town (Kaleici) 		129 km</a:t>
            </a:r>
          </a:p>
        </p:txBody>
      </p:sp>
      <p:pic>
        <p:nvPicPr>
          <p:cNvPr id="4" name="Resim 3"/>
          <p:cNvPicPr>
            <a:picLocks noChangeAspect="1"/>
          </p:cNvPicPr>
          <p:nvPr/>
        </p:nvPicPr>
        <p:blipFill>
          <a:blip r:embed="rId3"/>
          <a:stretch>
            <a:fillRect/>
          </a:stretch>
        </p:blipFill>
        <p:spPr>
          <a:xfrm>
            <a:off x="4047573" y="1105742"/>
            <a:ext cx="2160000" cy="2160000"/>
          </a:xfrm>
          <a:prstGeom prst="rect">
            <a:avLst/>
          </a:prstGeom>
        </p:spPr>
      </p:pic>
      <p:pic>
        <p:nvPicPr>
          <p:cNvPr id="6" name="Resim 5">
            <a:extLst>
              <a:ext uri="{FF2B5EF4-FFF2-40B4-BE49-F238E27FC236}">
                <a16:creationId xmlns:a16="http://schemas.microsoft.com/office/drawing/2014/main" id="{32A9545C-A3EB-79D1-9FA7-75D61DF7C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29" y="1101865"/>
            <a:ext cx="2160000" cy="2191579"/>
          </a:xfrm>
          <a:prstGeom prst="rect">
            <a:avLst/>
          </a:prstGeom>
        </p:spPr>
      </p:pic>
      <p:sp>
        <p:nvSpPr>
          <p:cNvPr id="8" name="Metin kutusu 7">
            <a:extLst>
              <a:ext uri="{FF2B5EF4-FFF2-40B4-BE49-F238E27FC236}">
                <a16:creationId xmlns:a16="http://schemas.microsoft.com/office/drawing/2014/main" id="{496FF57F-6168-2279-CC7A-5261C3DEDECD}"/>
              </a:ext>
            </a:extLst>
          </p:cNvPr>
          <p:cNvSpPr txBox="1"/>
          <p:nvPr/>
        </p:nvSpPr>
        <p:spPr>
          <a:xfrm>
            <a:off x="3537012" y="3261443"/>
            <a:ext cx="3429000" cy="646331"/>
          </a:xfrm>
          <a:prstGeom prst="rect">
            <a:avLst/>
          </a:prstGeom>
          <a:noFill/>
        </p:spPr>
        <p:txBody>
          <a:bodyPr wrap="square">
            <a:spAutoFit/>
          </a:bodyPr>
          <a:lstStyle/>
          <a:p>
            <a:pPr marL="0" indent="0" algn="ctr">
              <a:buNone/>
            </a:pPr>
            <a:r>
              <a:rPr lang="en-US" sz="1800" b="1" dirty="0">
                <a:solidFill>
                  <a:schemeClr val="accent3">
                    <a:lumMod val="50000"/>
                  </a:schemeClr>
                </a:solidFill>
              </a:rPr>
              <a:t>Scan the QR code for Alanya bus routes and schedules.</a:t>
            </a:r>
          </a:p>
        </p:txBody>
      </p:sp>
      <p:sp>
        <p:nvSpPr>
          <p:cNvPr id="9" name="Metin kutusu 8">
            <a:extLst>
              <a:ext uri="{FF2B5EF4-FFF2-40B4-BE49-F238E27FC236}">
                <a16:creationId xmlns:a16="http://schemas.microsoft.com/office/drawing/2014/main" id="{6546B175-AC3D-E7D7-0C19-CED2585A7B8D}"/>
              </a:ext>
            </a:extLst>
          </p:cNvPr>
          <p:cNvSpPr txBox="1"/>
          <p:nvPr/>
        </p:nvSpPr>
        <p:spPr>
          <a:xfrm>
            <a:off x="-108011" y="3261442"/>
            <a:ext cx="3429000" cy="646331"/>
          </a:xfrm>
          <a:prstGeom prst="rect">
            <a:avLst/>
          </a:prstGeom>
          <a:noFill/>
        </p:spPr>
        <p:txBody>
          <a:bodyPr wrap="square">
            <a:spAutoFit/>
          </a:bodyPr>
          <a:lstStyle/>
          <a:p>
            <a:pPr marL="0" indent="0" algn="ctr">
              <a:buNone/>
            </a:pPr>
            <a:r>
              <a:rPr lang="en-US" sz="1800" b="1" dirty="0">
                <a:solidFill>
                  <a:schemeClr val="accent3">
                    <a:lumMod val="50000"/>
                  </a:schemeClr>
                </a:solidFill>
              </a:rPr>
              <a:t>Scan the QR code for Konakli bus routes and schedules.</a:t>
            </a:r>
          </a:p>
        </p:txBody>
      </p:sp>
    </p:spTree>
    <p:extLst>
      <p:ext uri="{BB962C8B-B14F-4D97-AF65-F5344CB8AC3E}">
        <p14:creationId xmlns:p14="http://schemas.microsoft.com/office/powerpoint/2010/main" val="200235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l="-76000" r="-79000" b="-1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69111" y="0"/>
            <a:ext cx="6172200" cy="1019908"/>
          </a:xfrm>
        </p:spPr>
        <p:txBody>
          <a:bodyPr>
            <a:normAutofit/>
          </a:bodyPr>
          <a:lstStyle/>
          <a:p>
            <a:r>
              <a:rPr lang="en-US" sz="4000" dirty="0">
                <a:solidFill>
                  <a:schemeClr val="accent3">
                    <a:lumMod val="50000"/>
                  </a:schemeClr>
                </a:solidFill>
              </a:rPr>
              <a:t>ALANYA CASTLE</a:t>
            </a:r>
          </a:p>
        </p:txBody>
      </p:sp>
      <p:sp>
        <p:nvSpPr>
          <p:cNvPr id="3" name="İçerik Yer Tutucusu 2"/>
          <p:cNvSpPr>
            <a:spLocks noGrp="1"/>
          </p:cNvSpPr>
          <p:nvPr>
            <p:ph idx="1"/>
          </p:nvPr>
        </p:nvSpPr>
        <p:spPr>
          <a:xfrm>
            <a:off x="-243408" y="4244646"/>
            <a:ext cx="6984719" cy="5892929"/>
          </a:xfrm>
        </p:spPr>
        <p:txBody>
          <a:bodyPr>
            <a:noAutofit/>
          </a:bodyPr>
          <a:lstStyle/>
          <a:p>
            <a:pPr indent="0" algn="just">
              <a:lnSpc>
                <a:spcPct val="107000"/>
              </a:lnSpc>
              <a:spcAft>
                <a:spcPts val="800"/>
              </a:spcAft>
              <a:buNone/>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	Alanya Castle is one of the landmarks of Alanya, a district of Antalya. It is situated on a peninsula rising approximately 250 meters above sea level. The total length of its walls is 6.5 kilometers. The castle was built during the Hellenistic period in the settlement of Alanya, which was formerly known as Kandeleri. Its current historical character dates back to the 13th century as a Seljuk structure, though its history extends to the Hellenistic period. The castle was built by Seljuk Sultan Alaeddin Keykubad I, who captured and rebuilt the city in 1221. The castle has a total of 83 towers and 140 bastions. In the Middle Ages, approximately 1,200 cisterns were built to supply the water needs of the city within the walls. Some of the cisterns are still in use. The walls were systematically constructed to pass through Ehmedek, the Inner Castle, Adam Atacagi, Cilvarda Cape, Arab Evliyasi, and Esat Bastion, then through Tophane and the Shipyard, ending at the Red Tower.</a:t>
            </a:r>
          </a:p>
          <a:p>
            <a:pPr indent="0" algn="just">
              <a:lnSpc>
                <a:spcPct val="107000"/>
              </a:lnSpc>
              <a:spcAft>
                <a:spcPts val="800"/>
              </a:spcAft>
              <a:buNone/>
            </a:pP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en-US" sz="17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sz="1800" dirty="0"/>
          </a:p>
        </p:txBody>
      </p:sp>
      <p:pic>
        <p:nvPicPr>
          <p:cNvPr id="4" name="Resim 3">
            <a:extLst>
              <a:ext uri="{FF2B5EF4-FFF2-40B4-BE49-F238E27FC236}">
                <a16:creationId xmlns:a16="http://schemas.microsoft.com/office/drawing/2014/main" id="{86FC9CDD-E49D-6D92-3ADA-0A46C1A502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030" y="1049475"/>
            <a:ext cx="4853940" cy="2895600"/>
          </a:xfrm>
          <a:prstGeom prst="rect">
            <a:avLst/>
          </a:prstGeom>
          <a:noFill/>
          <a:ln>
            <a:noFill/>
          </a:ln>
        </p:spPr>
      </p:pic>
      <p:pic>
        <p:nvPicPr>
          <p:cNvPr id="5" name="Resim 4">
            <a:extLst>
              <a:ext uri="{FF2B5EF4-FFF2-40B4-BE49-F238E27FC236}">
                <a16:creationId xmlns:a16="http://schemas.microsoft.com/office/drawing/2014/main" id="{14C6C604-48C1-1335-8A9C-128FA7970F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9250" y="8302805"/>
            <a:ext cx="1079500" cy="1107440"/>
          </a:xfrm>
          <a:prstGeom prst="rect">
            <a:avLst/>
          </a:prstGeom>
          <a:noFill/>
          <a:ln>
            <a:noFill/>
          </a:ln>
        </p:spPr>
      </p:pic>
    </p:spTree>
    <p:extLst>
      <p:ext uri="{BB962C8B-B14F-4D97-AF65-F5344CB8AC3E}">
        <p14:creationId xmlns:p14="http://schemas.microsoft.com/office/powerpoint/2010/main" val="43247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3000" b="-15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78903" y="0"/>
            <a:ext cx="6172200" cy="1019908"/>
          </a:xfrm>
        </p:spPr>
        <p:txBody>
          <a:bodyPr>
            <a:normAutofit/>
          </a:bodyPr>
          <a:lstStyle/>
          <a:p>
            <a:r>
              <a:rPr lang="en-US" sz="4000" dirty="0">
                <a:solidFill>
                  <a:schemeClr val="accent3">
                    <a:lumMod val="50000"/>
                  </a:schemeClr>
                </a:solidFill>
              </a:rPr>
              <a:t>ALANYA RED TOWER</a:t>
            </a:r>
          </a:p>
        </p:txBody>
      </p:sp>
      <p:sp>
        <p:nvSpPr>
          <p:cNvPr id="3" name="İçerik Yer Tutucusu 2"/>
          <p:cNvSpPr>
            <a:spLocks noGrp="1"/>
          </p:cNvSpPr>
          <p:nvPr>
            <p:ph idx="1"/>
          </p:nvPr>
        </p:nvSpPr>
        <p:spPr>
          <a:xfrm>
            <a:off x="152636" y="4448944"/>
            <a:ext cx="6552727" cy="4032449"/>
          </a:xfrm>
        </p:spPr>
        <p:txBody>
          <a:bodyPr>
            <a:noAutofit/>
          </a:bodyPr>
          <a:lstStyle/>
          <a:p>
            <a:pPr indent="44958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Red Tower (Kizilkule) is a historic tower located in the city of Alanya, Turkey. The structure is considered the symbol of the city and is featured on the city's flag.</a:t>
            </a:r>
          </a:p>
          <a:p>
            <a:pPr marL="0" indent="0" algn="just">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Construction began during the early reign of Anatolian Seljuk Sultan Alaeddin Keykubad I and was completed in 1226. The Sultan brought the master architect Abu Ali Reha from Aleppo, Syria to Alanya to complete the building. The octagonal red brick tower protects the Shipyard dating from 1221. Its name comes from the reddish-colored bricks used in its construction. It remains one of the finest examples of medieval military architecture and is the best-preserved Seljuk building in the city.</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31B77689-66F7-65AE-107F-8AA0C6131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03" y="1019908"/>
            <a:ext cx="5760000" cy="3141004"/>
          </a:xfrm>
          <a:prstGeom prst="rect">
            <a:avLst/>
          </a:prstGeom>
        </p:spPr>
      </p:pic>
      <p:pic>
        <p:nvPicPr>
          <p:cNvPr id="8" name="Resim 7">
            <a:extLst>
              <a:ext uri="{FF2B5EF4-FFF2-40B4-BE49-F238E27FC236}">
                <a16:creationId xmlns:a16="http://schemas.microsoft.com/office/drawing/2014/main" id="{F826F0FB-D969-564D-4EBB-5805CF8B83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928" y="8350787"/>
            <a:ext cx="1079500" cy="1070610"/>
          </a:xfrm>
          <a:prstGeom prst="rect">
            <a:avLst/>
          </a:prstGeom>
          <a:noFill/>
          <a:ln>
            <a:noFill/>
          </a:ln>
        </p:spPr>
      </p:pic>
    </p:spTree>
    <p:extLst>
      <p:ext uri="{BB962C8B-B14F-4D97-AF65-F5344CB8AC3E}">
        <p14:creationId xmlns:p14="http://schemas.microsoft.com/office/powerpoint/2010/main" val="2285121608"/>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CE255E1-DF04-7F4B-9119-44023EC3618C}">
  <we:reference id="wa200010001" version="1.0.0.0" store="en-US" storeType="OMEX"/>
  <we:alternateReferences>
    <we:reference id="WA200010001" version="1.0.0.0" store="" storeType="OMEX"/>
  </we:alternateReferences>
  <we:properties>
    <we:property name="Office.AutoShowTaskpaneWithDocument" value="true"/>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Wisp</Template>
  <TotalTime>12099</TotalTime>
  <Words>5369</Words>
  <Application>Microsoft Office PowerPoint</Application>
  <PresentationFormat>A4 Kağıt (210x297 mm)</PresentationFormat>
  <Paragraphs>344</Paragraphs>
  <Slides>65</Slides>
  <Notes>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65</vt:i4>
      </vt:variant>
    </vt:vector>
  </HeadingPairs>
  <TitlesOfParts>
    <vt:vector size="72" baseType="lpstr">
      <vt:lpstr>Arial</vt:lpstr>
      <vt:lpstr>Calibri</vt:lpstr>
      <vt:lpstr>Comic Sans MS</vt:lpstr>
      <vt:lpstr>Didot</vt:lpstr>
      <vt:lpstr>Symbol</vt:lpstr>
      <vt:lpstr>Wingdings</vt:lpstr>
      <vt:lpstr>Ofis Teması</vt:lpstr>
      <vt:lpstr>PowerPoint Sunusu</vt:lpstr>
      <vt:lpstr>REPUBLIC OF TURKEY</vt:lpstr>
      <vt:lpstr>MUSTAFA KEMAL ATATÜRK (1881-193∞)</vt:lpstr>
      <vt:lpstr>ARIA RESORT &amp; SPA HOTEL</vt:lpstr>
      <vt:lpstr>OUR QUALITY AND SUSTAINABILITY POLICY</vt:lpstr>
      <vt:lpstr>OUR QUALITY AND SUSTAINABILITY POLICY</vt:lpstr>
      <vt:lpstr>MAP AND ROUTES</vt:lpstr>
      <vt:lpstr>ALANYA CASTLE</vt:lpstr>
      <vt:lpstr>ALANYA RED TOWER</vt:lpstr>
      <vt:lpstr>ALANYA CABLE CAR</vt:lpstr>
      <vt:lpstr>DAMLATAS CAVE</vt:lpstr>
      <vt:lpstr>MANAVGAT SIDE</vt:lpstr>
      <vt:lpstr>ASPENDOS ANCIENT THEATER</vt:lpstr>
      <vt:lpstr>MANAVGAT WATERFALL</vt:lpstr>
      <vt:lpstr>HOW TO GET THERE?</vt:lpstr>
      <vt:lpstr>LOCAL MARKETS</vt:lpstr>
      <vt:lpstr>CULTURAL INFORMATION</vt:lpstr>
      <vt:lpstr>TURKISH COFFEE </vt:lpstr>
      <vt:lpstr>TURKISH DELIGHT </vt:lpstr>
      <vt:lpstr>AYRAN</vt:lpstr>
      <vt:lpstr>GOZLEME (TURKISH FLATBREAD)</vt:lpstr>
      <vt:lpstr>TURKISH BATH (HAMAM)</vt:lpstr>
      <vt:lpstr>KARAGOZ AND HACIVAT</vt:lpstr>
      <vt:lpstr>CULTURAL AND NATURAL HERITAGE SEA TURTLE </vt:lpstr>
      <vt:lpstr>ENDEMIC ANIMAL SPECIES</vt:lpstr>
      <vt:lpstr>CULTURAL AND NATURAL HERITAGE SEA DAFFODIL (Pancratium maritimum) </vt:lpstr>
      <vt:lpstr>ENDEMIC PLANT SPECIES</vt:lpstr>
      <vt:lpstr>IMPORTANT NOTICES WHEN VISITING LOCAL, HISTORICAL, ARCHAEOLOGICAL, CULTURAL, AND SPIRITUAL SITES</vt:lpstr>
      <vt:lpstr>FOR OUR ENVIRONMENT;</vt:lpstr>
      <vt:lpstr>WHAT CAN WE DO TO PROTECT OUR ENVIRONMENT?</vt:lpstr>
      <vt:lpstr>HUMAN RESOURCES</vt:lpstr>
      <vt:lpstr>BENEFITS PROVIDED TO STAFF</vt:lpstr>
      <vt:lpstr>ENERGY SAVING</vt:lpstr>
      <vt:lpstr>ENERGY SAVING</vt:lpstr>
      <vt:lpstr>ENERGY SAVING</vt:lpstr>
      <vt:lpstr>ENERGY SAVING </vt:lpstr>
      <vt:lpstr>ENERGY SAVING </vt:lpstr>
      <vt:lpstr>WATER SAVING</vt:lpstr>
      <vt:lpstr>WATER SAVING</vt:lpstr>
      <vt:lpstr>WATER SAVING  </vt:lpstr>
      <vt:lpstr>WASTE MANAGEMENT</vt:lpstr>
      <vt:lpstr>WASTE MANAGEMENT</vt:lpstr>
      <vt:lpstr>OUR CERTIFICATES</vt:lpstr>
      <vt:lpstr>OUR CERTIFICATES</vt:lpstr>
      <vt:lpstr>OUR CERTIFICATES</vt:lpstr>
      <vt:lpstr>PowerPoint Sunusu</vt:lpstr>
      <vt:lpstr>PowerPoint Sunusu</vt:lpstr>
      <vt:lpstr>SOCIAL RESPONSIBILITY</vt:lpstr>
      <vt:lpstr>SOCIAL RESPONSIBILITY</vt:lpstr>
      <vt:lpstr>SOCIAL RESPONSIBILITY</vt:lpstr>
      <vt:lpstr>SOCIAL RESPONSIBILITY</vt:lpstr>
      <vt:lpstr>SOCIAL RESPONSIBILITY</vt:lpstr>
      <vt:lpstr>SUPPORT FOR WILDLIFE</vt:lpstr>
      <vt:lpstr>SUPPORT FOR WILDLIFE</vt:lpstr>
      <vt:lpstr>SUPPORT FOR WILDLIFE</vt:lpstr>
      <vt:lpstr>EXPERIENCING LOCAL CULTURE</vt:lpstr>
      <vt:lpstr>OUR TRAININGS</vt:lpstr>
      <vt:lpstr>OUR TRAININGS</vt:lpstr>
      <vt:lpstr>OUR TRAININGS</vt:lpstr>
      <vt:lpstr>OUR MINI CLUB ACTIVITIES</vt:lpstr>
      <vt:lpstr>OUR SOCIAL CONTRIBUTIONS</vt:lpstr>
      <vt:lpstr>OUR EVENTS</vt:lpstr>
      <vt:lpstr>OUR EVENTS</vt:lpstr>
      <vt:lpstr>PowerPoint Sunusu</vt:lpstr>
      <vt:lpstr>OUR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kalite castival</dc:creator>
  <cp:lastModifiedBy>kalite</cp:lastModifiedBy>
  <cp:revision>263</cp:revision>
  <dcterms:created xsi:type="dcterms:W3CDTF">2022-12-14T06:47:44Z</dcterms:created>
  <dcterms:modified xsi:type="dcterms:W3CDTF">2026-04-14T07:05:57Z</dcterms:modified>
</cp:coreProperties>
</file>